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embeddedFontLst>
    <p:embeddedFont>
      <p:font typeface="Play"/>
      <p:regular r:id="rId52"/>
      <p:bold r:id="rId53"/>
    </p:embeddedFont>
    <p:embeddedFont>
      <p:font typeface="Arim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Play-bold.fntdata"/><Relationship Id="rId52" Type="http://schemas.openxmlformats.org/officeDocument/2006/relationships/font" Target="fonts/Play-regular.fntdata"/><Relationship Id="rId11" Type="http://schemas.openxmlformats.org/officeDocument/2006/relationships/slide" Target="slides/slide7.xml"/><Relationship Id="rId55" Type="http://schemas.openxmlformats.org/officeDocument/2006/relationships/font" Target="fonts/Arimo-bold.fntdata"/><Relationship Id="rId10" Type="http://schemas.openxmlformats.org/officeDocument/2006/relationships/slide" Target="slides/slide6.xml"/><Relationship Id="rId54" Type="http://schemas.openxmlformats.org/officeDocument/2006/relationships/font" Target="fonts/Arimo-regular.fntdata"/><Relationship Id="rId13" Type="http://schemas.openxmlformats.org/officeDocument/2006/relationships/slide" Target="slides/slide9.xml"/><Relationship Id="rId57" Type="http://schemas.openxmlformats.org/officeDocument/2006/relationships/font" Target="fonts/Arimo-boldItalic.fntdata"/><Relationship Id="rId12" Type="http://schemas.openxmlformats.org/officeDocument/2006/relationships/slide" Target="slides/slide8.xml"/><Relationship Id="rId56" Type="http://schemas.openxmlformats.org/officeDocument/2006/relationships/font" Target="fonts/Arim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2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jp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jp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jp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jp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jp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jp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1517070" y="-2420352"/>
            <a:ext cx="12908972" cy="8842663"/>
          </a:xfrm>
          <a:prstGeom prst="rect">
            <a:avLst/>
          </a:prstGeom>
          <a:noFill/>
          <a:ln>
            <a:noFill/>
          </a:ln>
        </p:spPr>
      </p:pic>
      <p:sp>
        <p:nvSpPr>
          <p:cNvPr id="85" name="Google Shape;85;p13"/>
          <p:cNvSpPr txBox="1"/>
          <p:nvPr/>
        </p:nvSpPr>
        <p:spPr>
          <a:xfrm>
            <a:off x="5922818" y="2369127"/>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 name="Google Shape;86;p13"/>
          <p:cNvSpPr txBox="1"/>
          <p:nvPr/>
        </p:nvSpPr>
        <p:spPr>
          <a:xfrm flipH="1" rot="-900929">
            <a:off x="-1185234" y="1729269"/>
            <a:ext cx="6127587" cy="769441"/>
          </a:xfrm>
          <a:prstGeom prst="rect">
            <a:avLst/>
          </a:prstGeom>
          <a:noFill/>
          <a:ln>
            <a:noFill/>
          </a:ln>
        </p:spPr>
        <p:txBody>
          <a:bodyPr anchorCtr="0" anchor="t" bIns="45700" lIns="91425" spcFirstLastPara="1" rIns="91425" wrap="square" tIns="45700">
            <a:spAutoFit/>
          </a:bodyPr>
          <a:lstStyle/>
          <a:p>
            <a:pPr indent="0" lvl="1" marL="457200" marR="0" rtl="0" algn="r">
              <a:spcBef>
                <a:spcPts val="0"/>
              </a:spcBef>
              <a:spcAft>
                <a:spcPts val="0"/>
              </a:spcAft>
              <a:buNone/>
            </a:pPr>
            <a:r>
              <a:rPr b="1" i="0" lang="en-US" sz="4400" u="none" cap="none" strike="noStrike">
                <a:solidFill>
                  <a:srgbClr val="002060"/>
                </a:solidFill>
                <a:highlight>
                  <a:srgbClr val="C0C0C0"/>
                </a:highlight>
                <a:latin typeface="Algerian"/>
                <a:ea typeface="Algerian"/>
                <a:cs typeface="Algerian"/>
                <a:sym typeface="Algerian"/>
              </a:rPr>
              <a:t>DS</a:t>
            </a:r>
            <a:r>
              <a:rPr b="0" i="0" lang="en-US" sz="4400" u="none" cap="none" strike="noStrike">
                <a:solidFill>
                  <a:srgbClr val="002060"/>
                </a:solidFill>
                <a:highlight>
                  <a:srgbClr val="C0C0C0"/>
                </a:highlight>
                <a:latin typeface="Algerian"/>
                <a:ea typeface="Algerian"/>
                <a:cs typeface="Algerian"/>
                <a:sym typeface="Algerian"/>
              </a:rPr>
              <a:t> </a:t>
            </a:r>
            <a:r>
              <a:rPr b="1" i="0" lang="en-US" sz="4400" u="none" cap="none" strike="noStrike">
                <a:solidFill>
                  <a:srgbClr val="002060"/>
                </a:solidFill>
                <a:highlight>
                  <a:srgbClr val="C0C0C0"/>
                </a:highlight>
                <a:latin typeface="Algerian"/>
                <a:ea typeface="Algerian"/>
                <a:cs typeface="Algerian"/>
                <a:sym typeface="Algerian"/>
              </a:rPr>
              <a:t>BANK</a:t>
            </a:r>
            <a:endParaRPr b="1" i="0" sz="4400" u="none" cap="none" strike="noStrike">
              <a:solidFill>
                <a:srgbClr val="002060"/>
              </a:solidFill>
              <a:highlight>
                <a:srgbClr val="C0C0C0"/>
              </a:highlight>
              <a:latin typeface="Algerian"/>
              <a:ea typeface="Algerian"/>
              <a:cs typeface="Algerian"/>
              <a:sym typeface="Algerian"/>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b="0" l="0" r="0" t="0"/>
          <a:stretch/>
        </p:blipFill>
        <p:spPr>
          <a:xfrm>
            <a:off x="-1562100" y="-1620981"/>
            <a:ext cx="13958455" cy="8853054"/>
          </a:xfrm>
          <a:prstGeom prst="rect">
            <a:avLst/>
          </a:prstGeom>
          <a:noFill/>
          <a:ln>
            <a:noFill/>
          </a:ln>
        </p:spPr>
      </p:pic>
      <p:pic>
        <p:nvPicPr>
          <p:cNvPr id="144" name="Google Shape;144;p22"/>
          <p:cNvPicPr preferRelativeResize="0"/>
          <p:nvPr/>
        </p:nvPicPr>
        <p:blipFill rotWithShape="1">
          <a:blip r:embed="rId4">
            <a:alphaModFix/>
          </a:blip>
          <a:srcRect b="0" l="0" r="0" t="0"/>
          <a:stretch/>
        </p:blipFill>
        <p:spPr>
          <a:xfrm>
            <a:off x="-434288" y="533149"/>
            <a:ext cx="6805250" cy="3373833"/>
          </a:xfrm>
          <a:prstGeom prst="rect">
            <a:avLst/>
          </a:prstGeom>
          <a:noFill/>
          <a:ln>
            <a:noFill/>
          </a:ln>
        </p:spPr>
      </p:pic>
      <p:sp>
        <p:nvSpPr>
          <p:cNvPr id="145" name="Google Shape;145;p22"/>
          <p:cNvSpPr txBox="1"/>
          <p:nvPr/>
        </p:nvSpPr>
        <p:spPr>
          <a:xfrm>
            <a:off x="-434288" y="-369332"/>
            <a:ext cx="35940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SELECT * FROM BANKMANAGER;</a:t>
            </a:r>
            <a:endParaRPr b="1" sz="1800">
              <a:solidFill>
                <a:srgbClr val="1F5C99"/>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3"/>
          <p:cNvPicPr preferRelativeResize="0"/>
          <p:nvPr/>
        </p:nvPicPr>
        <p:blipFill rotWithShape="1">
          <a:blip r:embed="rId3">
            <a:alphaModFix/>
          </a:blip>
          <a:srcRect b="0" l="0" r="0" t="0"/>
          <a:stretch/>
        </p:blipFill>
        <p:spPr>
          <a:xfrm>
            <a:off x="-2944090" y="-561109"/>
            <a:ext cx="14872854" cy="8510153"/>
          </a:xfrm>
          <a:prstGeom prst="rect">
            <a:avLst/>
          </a:prstGeom>
          <a:noFill/>
          <a:ln>
            <a:noFill/>
          </a:ln>
        </p:spPr>
      </p:pic>
      <p:pic>
        <p:nvPicPr>
          <p:cNvPr id="151" name="Google Shape;151;p23"/>
          <p:cNvPicPr preferRelativeResize="0"/>
          <p:nvPr/>
        </p:nvPicPr>
        <p:blipFill rotWithShape="1">
          <a:blip r:embed="rId4">
            <a:alphaModFix/>
          </a:blip>
          <a:srcRect b="0" l="0" r="0" t="0"/>
          <a:stretch/>
        </p:blipFill>
        <p:spPr>
          <a:xfrm>
            <a:off x="-1938219" y="1599371"/>
            <a:ext cx="6001063" cy="3139712"/>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rotWithShape="1">
          <a:blip r:embed="rId3">
            <a:alphaModFix/>
          </a:blip>
          <a:srcRect b="0" l="0" r="0" t="0"/>
          <a:stretch/>
        </p:blipFill>
        <p:spPr>
          <a:xfrm>
            <a:off x="-4468091" y="-592282"/>
            <a:ext cx="14682355" cy="8738755"/>
          </a:xfrm>
          <a:prstGeom prst="rect">
            <a:avLst/>
          </a:prstGeom>
          <a:noFill/>
          <a:ln>
            <a:noFill/>
          </a:ln>
        </p:spPr>
      </p:pic>
      <p:sp>
        <p:nvSpPr>
          <p:cNvPr id="157" name="Google Shape;157;p24"/>
          <p:cNvSpPr txBox="1"/>
          <p:nvPr/>
        </p:nvSpPr>
        <p:spPr>
          <a:xfrm>
            <a:off x="-3906982" y="93518"/>
            <a:ext cx="23356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2 – EMPLOYEE TABLE</a:t>
            </a:r>
            <a:endParaRPr b="1" sz="1800">
              <a:solidFill>
                <a:srgbClr val="1F5C99"/>
              </a:solidFill>
              <a:latin typeface="Arial"/>
              <a:ea typeface="Arial"/>
              <a:cs typeface="Arial"/>
              <a:sym typeface="Arial"/>
            </a:endParaRPr>
          </a:p>
        </p:txBody>
      </p:sp>
      <p:pic>
        <p:nvPicPr>
          <p:cNvPr id="158" name="Google Shape;158;p24"/>
          <p:cNvPicPr preferRelativeResize="0"/>
          <p:nvPr/>
        </p:nvPicPr>
        <p:blipFill rotWithShape="1">
          <a:blip r:embed="rId4">
            <a:alphaModFix/>
          </a:blip>
          <a:srcRect b="0" l="0" r="0" t="0"/>
          <a:stretch/>
        </p:blipFill>
        <p:spPr>
          <a:xfrm>
            <a:off x="-4272696" y="990531"/>
            <a:ext cx="8293977" cy="4600637"/>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5"/>
          <p:cNvPicPr preferRelativeResize="0"/>
          <p:nvPr/>
        </p:nvPicPr>
        <p:blipFill rotWithShape="1">
          <a:blip r:embed="rId3">
            <a:alphaModFix/>
          </a:blip>
          <a:srcRect b="0" l="0" r="0" t="0"/>
          <a:stretch/>
        </p:blipFill>
        <p:spPr>
          <a:xfrm>
            <a:off x="-945573" y="-1579418"/>
            <a:ext cx="13137573" cy="8801100"/>
          </a:xfrm>
          <a:prstGeom prst="rect">
            <a:avLst/>
          </a:prstGeom>
          <a:noFill/>
          <a:ln>
            <a:noFill/>
          </a:ln>
        </p:spPr>
      </p:pic>
      <p:pic>
        <p:nvPicPr>
          <p:cNvPr id="164" name="Google Shape;164;p25"/>
          <p:cNvPicPr preferRelativeResize="0"/>
          <p:nvPr/>
        </p:nvPicPr>
        <p:blipFill rotWithShape="1">
          <a:blip r:embed="rId4">
            <a:alphaModFix/>
          </a:blip>
          <a:srcRect b="0" l="0" r="0" t="0"/>
          <a:stretch/>
        </p:blipFill>
        <p:spPr>
          <a:xfrm>
            <a:off x="-381981" y="1354155"/>
            <a:ext cx="6028639" cy="2933954"/>
          </a:xfrm>
          <a:prstGeom prst="rect">
            <a:avLst/>
          </a:prstGeom>
          <a:noFill/>
          <a:ln>
            <a:noFill/>
          </a:ln>
        </p:spPr>
      </p:pic>
      <p:sp>
        <p:nvSpPr>
          <p:cNvPr id="165" name="Google Shape;165;p25"/>
          <p:cNvSpPr txBox="1"/>
          <p:nvPr/>
        </p:nvSpPr>
        <p:spPr>
          <a:xfrm>
            <a:off x="-358416" y="83127"/>
            <a:ext cx="29907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SELECT * FROM EMPLOYEE</a:t>
            </a:r>
            <a:endParaRPr b="1" sz="1800">
              <a:solidFill>
                <a:srgbClr val="1F5C99"/>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6"/>
          <p:cNvPicPr preferRelativeResize="0"/>
          <p:nvPr/>
        </p:nvPicPr>
        <p:blipFill rotWithShape="1">
          <a:blip r:embed="rId3">
            <a:alphaModFix/>
          </a:blip>
          <a:srcRect b="0" l="0" r="0" t="0"/>
          <a:stretch/>
        </p:blipFill>
        <p:spPr>
          <a:xfrm>
            <a:off x="-945573" y="-1579418"/>
            <a:ext cx="13137573" cy="8801100"/>
          </a:xfrm>
          <a:prstGeom prst="rect">
            <a:avLst/>
          </a:prstGeom>
          <a:noFill/>
          <a:ln>
            <a:noFill/>
          </a:ln>
        </p:spPr>
      </p:pic>
      <p:pic>
        <p:nvPicPr>
          <p:cNvPr id="171" name="Google Shape;171;p26"/>
          <p:cNvPicPr preferRelativeResize="0"/>
          <p:nvPr/>
        </p:nvPicPr>
        <p:blipFill rotWithShape="1">
          <a:blip r:embed="rId4">
            <a:alphaModFix/>
          </a:blip>
          <a:srcRect b="0" l="0" r="0" t="0"/>
          <a:stretch/>
        </p:blipFill>
        <p:spPr>
          <a:xfrm>
            <a:off x="-130027" y="1117914"/>
            <a:ext cx="5974773" cy="3406435"/>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7"/>
          <p:cNvPicPr preferRelativeResize="0"/>
          <p:nvPr/>
        </p:nvPicPr>
        <p:blipFill rotWithShape="1">
          <a:blip r:embed="rId3">
            <a:alphaModFix/>
          </a:blip>
          <a:srcRect b="0" l="0" r="0" t="0"/>
          <a:stretch/>
        </p:blipFill>
        <p:spPr>
          <a:xfrm>
            <a:off x="-945572" y="-1579418"/>
            <a:ext cx="13137572" cy="8801099"/>
          </a:xfrm>
          <a:prstGeom prst="rect">
            <a:avLst/>
          </a:prstGeom>
          <a:noFill/>
          <a:ln>
            <a:noFill/>
          </a:ln>
        </p:spPr>
      </p:pic>
      <p:sp>
        <p:nvSpPr>
          <p:cNvPr id="177" name="Google Shape;177;p27"/>
          <p:cNvSpPr txBox="1"/>
          <p:nvPr/>
        </p:nvSpPr>
        <p:spPr>
          <a:xfrm>
            <a:off x="-87620" y="-286449"/>
            <a:ext cx="16924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3 - CUSTMORE</a:t>
            </a:r>
            <a:endParaRPr b="1" sz="1800">
              <a:solidFill>
                <a:srgbClr val="1F5C99"/>
              </a:solidFill>
              <a:latin typeface="Arial"/>
              <a:ea typeface="Arial"/>
              <a:cs typeface="Arial"/>
              <a:sym typeface="Arial"/>
            </a:endParaRPr>
          </a:p>
        </p:txBody>
      </p:sp>
      <p:pic>
        <p:nvPicPr>
          <p:cNvPr id="178" name="Google Shape;178;p27"/>
          <p:cNvPicPr preferRelativeResize="0"/>
          <p:nvPr/>
        </p:nvPicPr>
        <p:blipFill rotWithShape="1">
          <a:blip r:embed="rId4">
            <a:alphaModFix/>
          </a:blip>
          <a:srcRect b="0" l="0" r="0" t="0"/>
          <a:stretch/>
        </p:blipFill>
        <p:spPr>
          <a:xfrm>
            <a:off x="0" y="1075038"/>
            <a:ext cx="6533193" cy="4357656"/>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500"/>
                                        <p:tgtEl>
                                          <p:spTgt spid="1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8"/>
          <p:cNvPicPr preferRelativeResize="0"/>
          <p:nvPr/>
        </p:nvPicPr>
        <p:blipFill rotWithShape="1">
          <a:blip r:embed="rId3">
            <a:alphaModFix/>
          </a:blip>
          <a:srcRect b="0" l="0" r="0" t="0"/>
          <a:stretch/>
        </p:blipFill>
        <p:spPr>
          <a:xfrm>
            <a:off x="-945573" y="-1579418"/>
            <a:ext cx="13137573" cy="8801100"/>
          </a:xfrm>
          <a:prstGeom prst="rect">
            <a:avLst/>
          </a:prstGeom>
          <a:noFill/>
          <a:ln>
            <a:noFill/>
          </a:ln>
        </p:spPr>
      </p:pic>
      <p:pic>
        <p:nvPicPr>
          <p:cNvPr id="184" name="Google Shape;184;p28"/>
          <p:cNvPicPr preferRelativeResize="0"/>
          <p:nvPr/>
        </p:nvPicPr>
        <p:blipFill rotWithShape="1">
          <a:blip r:embed="rId4">
            <a:alphaModFix/>
          </a:blip>
          <a:srcRect b="0" l="0" r="0" t="0"/>
          <a:stretch/>
        </p:blipFill>
        <p:spPr>
          <a:xfrm>
            <a:off x="-784060" y="1979315"/>
            <a:ext cx="7080951" cy="3543607"/>
          </a:xfrm>
          <a:prstGeom prst="rect">
            <a:avLst/>
          </a:prstGeom>
          <a:noFill/>
          <a:ln>
            <a:noFill/>
          </a:ln>
        </p:spPr>
      </p:pic>
      <p:sp>
        <p:nvSpPr>
          <p:cNvPr id="185" name="Google Shape;185;p28"/>
          <p:cNvSpPr txBox="1"/>
          <p:nvPr/>
        </p:nvSpPr>
        <p:spPr>
          <a:xfrm>
            <a:off x="72736" y="135082"/>
            <a:ext cx="34576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F5C99"/>
                </a:solidFill>
                <a:latin typeface="Arial"/>
                <a:ea typeface="Arial"/>
                <a:cs typeface="Arial"/>
                <a:sym typeface="Arial"/>
              </a:rPr>
              <a:t>SELECT * FROM CUSTOMER;</a:t>
            </a:r>
            <a:endParaRPr b="1" sz="2000">
              <a:solidFill>
                <a:srgbClr val="1F5C99"/>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9"/>
          <p:cNvPicPr preferRelativeResize="0"/>
          <p:nvPr/>
        </p:nvPicPr>
        <p:blipFill rotWithShape="1">
          <a:blip r:embed="rId3">
            <a:alphaModFix/>
          </a:blip>
          <a:srcRect b="0" l="0" r="0" t="0"/>
          <a:stretch/>
        </p:blipFill>
        <p:spPr>
          <a:xfrm>
            <a:off x="-945573" y="-1579418"/>
            <a:ext cx="13137573" cy="8801100"/>
          </a:xfrm>
          <a:prstGeom prst="rect">
            <a:avLst/>
          </a:prstGeom>
          <a:noFill/>
          <a:ln>
            <a:noFill/>
          </a:ln>
        </p:spPr>
      </p:pic>
      <p:pic>
        <p:nvPicPr>
          <p:cNvPr id="191" name="Google Shape;191;p29"/>
          <p:cNvPicPr preferRelativeResize="0"/>
          <p:nvPr/>
        </p:nvPicPr>
        <p:blipFill rotWithShape="1">
          <a:blip r:embed="rId4">
            <a:alphaModFix/>
          </a:blip>
          <a:srcRect b="0" l="0" r="0" t="0"/>
          <a:stretch/>
        </p:blipFill>
        <p:spPr>
          <a:xfrm>
            <a:off x="-715425" y="750806"/>
            <a:ext cx="5786189" cy="4351130"/>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0"/>
          <p:cNvPicPr preferRelativeResize="0"/>
          <p:nvPr/>
        </p:nvPicPr>
        <p:blipFill rotWithShape="1">
          <a:blip r:embed="rId3">
            <a:alphaModFix/>
          </a:blip>
          <a:srcRect b="0" l="0" r="0" t="0"/>
          <a:stretch/>
        </p:blipFill>
        <p:spPr>
          <a:xfrm>
            <a:off x="-945573" y="-1579418"/>
            <a:ext cx="13137573" cy="8801100"/>
          </a:xfrm>
          <a:prstGeom prst="rect">
            <a:avLst/>
          </a:prstGeom>
          <a:noFill/>
          <a:ln>
            <a:noFill/>
          </a:ln>
        </p:spPr>
      </p:pic>
      <p:sp>
        <p:nvSpPr>
          <p:cNvPr id="197" name="Google Shape;197;p30"/>
          <p:cNvSpPr txBox="1"/>
          <p:nvPr/>
        </p:nvSpPr>
        <p:spPr>
          <a:xfrm>
            <a:off x="1080655" y="-446809"/>
            <a:ext cx="16920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4 - ACCOUNTS</a:t>
            </a:r>
            <a:endParaRPr b="1" sz="1800">
              <a:solidFill>
                <a:srgbClr val="1F5C99"/>
              </a:solidFill>
              <a:latin typeface="Arial"/>
              <a:ea typeface="Arial"/>
              <a:cs typeface="Arial"/>
              <a:sym typeface="Arial"/>
            </a:endParaRPr>
          </a:p>
        </p:txBody>
      </p:sp>
      <p:pic>
        <p:nvPicPr>
          <p:cNvPr id="198" name="Google Shape;198;p30"/>
          <p:cNvPicPr preferRelativeResize="0"/>
          <p:nvPr/>
        </p:nvPicPr>
        <p:blipFill rotWithShape="1">
          <a:blip r:embed="rId4">
            <a:alphaModFix/>
          </a:blip>
          <a:srcRect b="0" l="0" r="0" t="0"/>
          <a:stretch/>
        </p:blipFill>
        <p:spPr>
          <a:xfrm>
            <a:off x="-342900" y="917323"/>
            <a:ext cx="7201834" cy="4503810"/>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1"/>
          <p:cNvPicPr preferRelativeResize="0"/>
          <p:nvPr/>
        </p:nvPicPr>
        <p:blipFill rotWithShape="1">
          <a:blip r:embed="rId3">
            <a:alphaModFix/>
          </a:blip>
          <a:srcRect b="0" l="0" r="0" t="0"/>
          <a:stretch/>
        </p:blipFill>
        <p:spPr>
          <a:xfrm>
            <a:off x="-945573" y="-1579418"/>
            <a:ext cx="13137573" cy="8801100"/>
          </a:xfrm>
          <a:prstGeom prst="rect">
            <a:avLst/>
          </a:prstGeom>
          <a:noFill/>
          <a:ln>
            <a:noFill/>
          </a:ln>
        </p:spPr>
      </p:pic>
      <p:pic>
        <p:nvPicPr>
          <p:cNvPr id="204" name="Google Shape;204;p31"/>
          <p:cNvPicPr preferRelativeResize="0"/>
          <p:nvPr/>
        </p:nvPicPr>
        <p:blipFill rotWithShape="1">
          <a:blip r:embed="rId4">
            <a:alphaModFix/>
          </a:blip>
          <a:srcRect b="0" l="0" r="0" t="0"/>
          <a:stretch/>
        </p:blipFill>
        <p:spPr>
          <a:xfrm>
            <a:off x="0" y="1102673"/>
            <a:ext cx="5104861" cy="3436918"/>
          </a:xfrm>
          <a:prstGeom prst="rect">
            <a:avLst/>
          </a:prstGeom>
          <a:noFill/>
          <a:ln>
            <a:noFill/>
          </a:ln>
        </p:spPr>
      </p:pic>
      <p:sp>
        <p:nvSpPr>
          <p:cNvPr id="205" name="Google Shape;205;p31"/>
          <p:cNvSpPr txBox="1"/>
          <p:nvPr/>
        </p:nvSpPr>
        <p:spPr>
          <a:xfrm>
            <a:off x="93519" y="0"/>
            <a:ext cx="66501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rgbClr val="1F5C99"/>
                </a:solidFill>
                <a:latin typeface="Arial"/>
                <a:ea typeface="Arial"/>
                <a:cs typeface="Arial"/>
                <a:sym typeface="Arial"/>
              </a:rPr>
              <a:t>SELECT *  FROM Accounts;</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0" l="0" r="0" t="0"/>
          <a:stretch/>
        </p:blipFill>
        <p:spPr>
          <a:xfrm>
            <a:off x="-924791" y="-1215736"/>
            <a:ext cx="12469091" cy="8188036"/>
          </a:xfrm>
          <a:prstGeom prst="rect">
            <a:avLst/>
          </a:prstGeom>
          <a:noFill/>
          <a:ln>
            <a:noFill/>
          </a:ln>
        </p:spPr>
      </p:pic>
      <p:sp>
        <p:nvSpPr>
          <p:cNvPr id="92" name="Google Shape;92;p14"/>
          <p:cNvSpPr txBox="1"/>
          <p:nvPr/>
        </p:nvSpPr>
        <p:spPr>
          <a:xfrm>
            <a:off x="-110836" y="727363"/>
            <a:ext cx="4872552"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NAME – DIVYANG SHRIVASTAV </a:t>
            </a:r>
            <a:endParaRPr/>
          </a:p>
          <a:p>
            <a:pPr indent="0" lvl="0" marL="0" marR="0" rtl="0" algn="l">
              <a:spcBef>
                <a:spcPts val="0"/>
              </a:spcBef>
              <a:spcAft>
                <a:spcPts val="0"/>
              </a:spcAft>
              <a:buNone/>
            </a:pPr>
            <a:r>
              <a:t/>
            </a:r>
            <a:endParaRPr b="1" sz="1800">
              <a:solidFill>
                <a:srgbClr val="002060"/>
              </a:solidFill>
              <a:latin typeface="Arial"/>
              <a:ea typeface="Arial"/>
              <a:cs typeface="Arial"/>
              <a:sym typeface="Arial"/>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PROJECT – DS BANK MANAGEMENT SYSTEAM</a:t>
            </a:r>
            <a:endParaRPr/>
          </a:p>
          <a:p>
            <a:pPr indent="0" lvl="0" marL="0" marR="0" rtl="0" algn="l">
              <a:spcBef>
                <a:spcPts val="0"/>
              </a:spcBef>
              <a:spcAft>
                <a:spcPts val="0"/>
              </a:spcAft>
              <a:buNone/>
            </a:pPr>
            <a:r>
              <a:t/>
            </a:r>
            <a:endParaRPr b="1" sz="1800">
              <a:solidFill>
                <a:srgbClr val="002060"/>
              </a:solidFill>
              <a:latin typeface="Arial"/>
              <a:ea typeface="Arial"/>
              <a:cs typeface="Arial"/>
              <a:sym typeface="Arial"/>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FACULTY INCHARGE – SANDIP SIR</a:t>
            </a:r>
            <a:endParaRPr/>
          </a:p>
          <a:p>
            <a:pPr indent="0" lvl="0" marL="0" marR="0" rtl="0" algn="l">
              <a:spcBef>
                <a:spcPts val="0"/>
              </a:spcBef>
              <a:spcAft>
                <a:spcPts val="0"/>
              </a:spcAft>
              <a:buNone/>
            </a:pPr>
            <a:r>
              <a:t/>
            </a:r>
            <a:endParaRPr b="1" sz="1800">
              <a:solidFill>
                <a:srgbClr val="002060"/>
              </a:solidFill>
              <a:latin typeface="Arial"/>
              <a:ea typeface="Arial"/>
              <a:cs typeface="Arial"/>
              <a:sym typeface="Arial"/>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CLASS CODE - 404</a:t>
            </a:r>
            <a:endParaRPr b="1" sz="1800">
              <a:solidFill>
                <a:srgbClr val="002060"/>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2"/>
          <p:cNvPicPr preferRelativeResize="0"/>
          <p:nvPr/>
        </p:nvPicPr>
        <p:blipFill rotWithShape="1">
          <a:blip r:embed="rId3">
            <a:alphaModFix/>
          </a:blip>
          <a:srcRect b="0" l="0" r="0" t="0"/>
          <a:stretch/>
        </p:blipFill>
        <p:spPr>
          <a:xfrm>
            <a:off x="-945573" y="-1579418"/>
            <a:ext cx="13137573" cy="8801100"/>
          </a:xfrm>
          <a:prstGeom prst="rect">
            <a:avLst/>
          </a:prstGeom>
          <a:noFill/>
          <a:ln>
            <a:noFill/>
          </a:ln>
        </p:spPr>
      </p:pic>
      <p:pic>
        <p:nvPicPr>
          <p:cNvPr id="211" name="Google Shape;211;p32"/>
          <p:cNvPicPr preferRelativeResize="0"/>
          <p:nvPr/>
        </p:nvPicPr>
        <p:blipFill rotWithShape="1">
          <a:blip r:embed="rId4">
            <a:alphaModFix/>
          </a:blip>
          <a:srcRect b="0" l="0" r="0" t="0"/>
          <a:stretch/>
        </p:blipFill>
        <p:spPr>
          <a:xfrm>
            <a:off x="0" y="427328"/>
            <a:ext cx="6402004" cy="3001672"/>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3"/>
          <p:cNvPicPr preferRelativeResize="0"/>
          <p:nvPr/>
        </p:nvPicPr>
        <p:blipFill rotWithShape="1">
          <a:blip r:embed="rId3">
            <a:alphaModFix/>
          </a:blip>
          <a:srcRect b="0" l="0" r="0" t="0"/>
          <a:stretch/>
        </p:blipFill>
        <p:spPr>
          <a:xfrm>
            <a:off x="-945573" y="-1579418"/>
            <a:ext cx="13137573" cy="8801100"/>
          </a:xfrm>
          <a:prstGeom prst="rect">
            <a:avLst/>
          </a:prstGeom>
          <a:noFill/>
          <a:ln>
            <a:noFill/>
          </a:ln>
        </p:spPr>
      </p:pic>
      <p:sp>
        <p:nvSpPr>
          <p:cNvPr id="217" name="Google Shape;217;p33"/>
          <p:cNvSpPr txBox="1"/>
          <p:nvPr/>
        </p:nvSpPr>
        <p:spPr>
          <a:xfrm>
            <a:off x="1174173" y="-353291"/>
            <a:ext cx="14542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5 - DEPOSIT</a:t>
            </a:r>
            <a:endParaRPr b="1" sz="1800">
              <a:solidFill>
                <a:srgbClr val="1F5C99"/>
              </a:solidFill>
              <a:latin typeface="Arial"/>
              <a:ea typeface="Arial"/>
              <a:cs typeface="Arial"/>
              <a:sym typeface="Arial"/>
            </a:endParaRPr>
          </a:p>
        </p:txBody>
      </p:sp>
      <p:pic>
        <p:nvPicPr>
          <p:cNvPr id="218" name="Google Shape;218;p33"/>
          <p:cNvPicPr preferRelativeResize="0"/>
          <p:nvPr/>
        </p:nvPicPr>
        <p:blipFill rotWithShape="1">
          <a:blip r:embed="rId4">
            <a:alphaModFix/>
          </a:blip>
          <a:srcRect b="0" l="0" r="0" t="0"/>
          <a:stretch/>
        </p:blipFill>
        <p:spPr>
          <a:xfrm>
            <a:off x="-291556" y="385732"/>
            <a:ext cx="7211901" cy="5276122"/>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4"/>
          <p:cNvPicPr preferRelativeResize="0"/>
          <p:nvPr/>
        </p:nvPicPr>
        <p:blipFill rotWithShape="1">
          <a:blip r:embed="rId3">
            <a:alphaModFix/>
          </a:blip>
          <a:srcRect b="0" l="0" r="0" t="0"/>
          <a:stretch/>
        </p:blipFill>
        <p:spPr>
          <a:xfrm>
            <a:off x="-332509" y="-2202873"/>
            <a:ext cx="12999027" cy="9154391"/>
          </a:xfrm>
          <a:prstGeom prst="rect">
            <a:avLst/>
          </a:prstGeom>
          <a:noFill/>
          <a:ln>
            <a:noFill/>
          </a:ln>
        </p:spPr>
      </p:pic>
      <p:pic>
        <p:nvPicPr>
          <p:cNvPr id="224" name="Google Shape;224;p34"/>
          <p:cNvPicPr preferRelativeResize="0"/>
          <p:nvPr/>
        </p:nvPicPr>
        <p:blipFill rotWithShape="1">
          <a:blip r:embed="rId4">
            <a:alphaModFix/>
          </a:blip>
          <a:srcRect b="0" l="0" r="0" t="0"/>
          <a:stretch/>
        </p:blipFill>
        <p:spPr>
          <a:xfrm>
            <a:off x="0" y="1157486"/>
            <a:ext cx="5039591" cy="4543028"/>
          </a:xfrm>
          <a:prstGeom prst="rect">
            <a:avLst/>
          </a:prstGeom>
          <a:noFill/>
          <a:ln>
            <a:noFill/>
          </a:ln>
        </p:spPr>
      </p:pic>
      <p:sp>
        <p:nvSpPr>
          <p:cNvPr id="225" name="Google Shape;225;p34"/>
          <p:cNvSpPr txBox="1"/>
          <p:nvPr/>
        </p:nvSpPr>
        <p:spPr>
          <a:xfrm>
            <a:off x="226003" y="0"/>
            <a:ext cx="65826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rgbClr val="1F5C99"/>
                </a:solidFill>
                <a:latin typeface="Arial"/>
                <a:ea typeface="Arial"/>
                <a:cs typeface="Arial"/>
                <a:sym typeface="Arial"/>
              </a:rPr>
              <a:t>SELECT * FROM Deposit;</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5"/>
          <p:cNvPicPr preferRelativeResize="0"/>
          <p:nvPr/>
        </p:nvPicPr>
        <p:blipFill rotWithShape="1">
          <a:blip r:embed="rId3">
            <a:alphaModFix/>
          </a:blip>
          <a:srcRect b="0" l="0" r="0" t="0"/>
          <a:stretch/>
        </p:blipFill>
        <p:spPr>
          <a:xfrm>
            <a:off x="-332509" y="-2202873"/>
            <a:ext cx="12999027" cy="9154391"/>
          </a:xfrm>
          <a:prstGeom prst="rect">
            <a:avLst/>
          </a:prstGeom>
          <a:noFill/>
          <a:ln>
            <a:noFill/>
          </a:ln>
        </p:spPr>
      </p:pic>
      <p:pic>
        <p:nvPicPr>
          <p:cNvPr id="231" name="Google Shape;231;p35"/>
          <p:cNvPicPr preferRelativeResize="0"/>
          <p:nvPr/>
        </p:nvPicPr>
        <p:blipFill rotWithShape="1">
          <a:blip r:embed="rId4">
            <a:alphaModFix/>
          </a:blip>
          <a:srcRect b="0" l="0" r="0" t="0"/>
          <a:stretch/>
        </p:blipFill>
        <p:spPr>
          <a:xfrm>
            <a:off x="-155864" y="659031"/>
            <a:ext cx="6806045" cy="3748904"/>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6"/>
          <p:cNvPicPr preferRelativeResize="0"/>
          <p:nvPr/>
        </p:nvPicPr>
        <p:blipFill rotWithShape="1">
          <a:blip r:embed="rId3">
            <a:alphaModFix/>
          </a:blip>
          <a:srcRect b="0" l="0" r="0" t="0"/>
          <a:stretch/>
        </p:blipFill>
        <p:spPr>
          <a:xfrm>
            <a:off x="-332509" y="-2202873"/>
            <a:ext cx="12999027" cy="9154391"/>
          </a:xfrm>
          <a:prstGeom prst="rect">
            <a:avLst/>
          </a:prstGeom>
          <a:noFill/>
          <a:ln>
            <a:noFill/>
          </a:ln>
        </p:spPr>
      </p:pic>
      <p:sp>
        <p:nvSpPr>
          <p:cNvPr id="237" name="Google Shape;237;p36"/>
          <p:cNvSpPr txBox="1"/>
          <p:nvPr/>
        </p:nvSpPr>
        <p:spPr>
          <a:xfrm>
            <a:off x="1569027" y="-228600"/>
            <a:ext cx="11820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6 - LOANS</a:t>
            </a:r>
            <a:endParaRPr sz="1800">
              <a:solidFill>
                <a:schemeClr val="dk1"/>
              </a:solidFill>
              <a:latin typeface="Arial"/>
              <a:ea typeface="Arial"/>
              <a:cs typeface="Arial"/>
              <a:sym typeface="Arial"/>
            </a:endParaRPr>
          </a:p>
        </p:txBody>
      </p:sp>
      <p:pic>
        <p:nvPicPr>
          <p:cNvPr id="238" name="Google Shape;238;p36"/>
          <p:cNvPicPr preferRelativeResize="0"/>
          <p:nvPr/>
        </p:nvPicPr>
        <p:blipFill rotWithShape="1">
          <a:blip r:embed="rId4">
            <a:alphaModFix/>
          </a:blip>
          <a:srcRect b="0" l="0" r="0" t="0"/>
          <a:stretch/>
        </p:blipFill>
        <p:spPr>
          <a:xfrm>
            <a:off x="-332509" y="721724"/>
            <a:ext cx="7640560" cy="5128358"/>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7"/>
          <p:cNvPicPr preferRelativeResize="0"/>
          <p:nvPr/>
        </p:nvPicPr>
        <p:blipFill rotWithShape="1">
          <a:blip r:embed="rId3">
            <a:alphaModFix/>
          </a:blip>
          <a:srcRect b="0" l="0" r="0" t="0"/>
          <a:stretch/>
        </p:blipFill>
        <p:spPr>
          <a:xfrm>
            <a:off x="-332509" y="-2202873"/>
            <a:ext cx="12999027" cy="9154391"/>
          </a:xfrm>
          <a:prstGeom prst="rect">
            <a:avLst/>
          </a:prstGeom>
          <a:noFill/>
          <a:ln>
            <a:noFill/>
          </a:ln>
        </p:spPr>
      </p:pic>
      <p:pic>
        <p:nvPicPr>
          <p:cNvPr id="244" name="Google Shape;244;p37"/>
          <p:cNvPicPr preferRelativeResize="0"/>
          <p:nvPr/>
        </p:nvPicPr>
        <p:blipFill rotWithShape="1">
          <a:blip r:embed="rId4">
            <a:alphaModFix/>
          </a:blip>
          <a:srcRect b="0" l="0" r="0" t="0"/>
          <a:stretch/>
        </p:blipFill>
        <p:spPr>
          <a:xfrm>
            <a:off x="0" y="1096206"/>
            <a:ext cx="5953991" cy="4665587"/>
          </a:xfrm>
          <a:prstGeom prst="rect">
            <a:avLst/>
          </a:prstGeom>
          <a:noFill/>
          <a:ln>
            <a:noFill/>
          </a:ln>
        </p:spPr>
      </p:pic>
      <p:sp>
        <p:nvSpPr>
          <p:cNvPr id="245" name="Google Shape;245;p37"/>
          <p:cNvSpPr txBox="1"/>
          <p:nvPr/>
        </p:nvSpPr>
        <p:spPr>
          <a:xfrm>
            <a:off x="1236518" y="-197427"/>
            <a:ext cx="26925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rgbClr val="1F5C99"/>
                </a:solidFill>
                <a:latin typeface="Arial"/>
                <a:ea typeface="Arial"/>
                <a:cs typeface="Arial"/>
                <a:sym typeface="Arial"/>
              </a:rPr>
              <a:t>SELECT * FROM LOANS;</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8"/>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id="251" name="Google Shape;251;p38"/>
          <p:cNvPicPr preferRelativeResize="0"/>
          <p:nvPr/>
        </p:nvPicPr>
        <p:blipFill rotWithShape="1">
          <a:blip r:embed="rId4">
            <a:alphaModFix/>
          </a:blip>
          <a:srcRect b="0" l="0" r="0" t="0"/>
          <a:stretch/>
        </p:blipFill>
        <p:spPr>
          <a:xfrm>
            <a:off x="-164007" y="879536"/>
            <a:ext cx="6460897" cy="4339589"/>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9"/>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id="257" name="Google Shape;257;p39"/>
          <p:cNvPicPr preferRelativeResize="0"/>
          <p:nvPr/>
        </p:nvPicPr>
        <p:blipFill rotWithShape="1">
          <a:blip r:embed="rId4">
            <a:alphaModFix/>
          </a:blip>
          <a:srcRect b="0" l="0" r="0" t="0"/>
          <a:stretch/>
        </p:blipFill>
        <p:spPr>
          <a:xfrm>
            <a:off x="-108233" y="1605956"/>
            <a:ext cx="5449159" cy="3033023"/>
          </a:xfrm>
          <a:prstGeom prst="rect">
            <a:avLst/>
          </a:prstGeom>
          <a:noFill/>
          <a:ln>
            <a:noFill/>
          </a:ln>
        </p:spPr>
      </p:pic>
      <p:sp>
        <p:nvSpPr>
          <p:cNvPr id="258" name="Google Shape;258;p39"/>
          <p:cNvSpPr txBox="1"/>
          <p:nvPr/>
        </p:nvSpPr>
        <p:spPr>
          <a:xfrm>
            <a:off x="-108233" y="118448"/>
            <a:ext cx="668655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F5C99"/>
                </a:solidFill>
                <a:latin typeface="Arial"/>
                <a:ea typeface="Arial"/>
                <a:cs typeface="Arial"/>
                <a:sym typeface="Arial"/>
              </a:rPr>
              <a:t>BETWEEN -</a:t>
            </a:r>
            <a:endParaRPr b="1" i="0" sz="2000">
              <a:solidFill>
                <a:srgbClr val="1F5C99"/>
              </a:solidFill>
              <a:latin typeface="Arial"/>
              <a:ea typeface="Arial"/>
              <a:cs typeface="Arial"/>
              <a:sym typeface="Arial"/>
            </a:endParaRPr>
          </a:p>
          <a:p>
            <a:pPr indent="0" lvl="0" marL="0" marR="0" rtl="0" algn="l">
              <a:spcBef>
                <a:spcPts val="0"/>
              </a:spcBef>
              <a:spcAft>
                <a:spcPts val="0"/>
              </a:spcAft>
              <a:buNone/>
            </a:pPr>
            <a:r>
              <a:rPr i="0" lang="en-US" sz="1800">
                <a:solidFill>
                  <a:srgbClr val="1F5C99"/>
                </a:solidFill>
                <a:latin typeface="Arial"/>
                <a:ea typeface="Arial"/>
                <a:cs typeface="Arial"/>
                <a:sym typeface="Arial"/>
              </a:rPr>
              <a:t>The BETWEEN command is used to select values within a given range. The values can be numbers, text, or dates.</a:t>
            </a:r>
            <a:endParaRPr sz="1800">
              <a:solidFill>
                <a:srgbClr val="1F5C99"/>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0"/>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sp>
        <p:nvSpPr>
          <p:cNvPr id="264" name="Google Shape;264;p40"/>
          <p:cNvSpPr txBox="1"/>
          <p:nvPr/>
        </p:nvSpPr>
        <p:spPr>
          <a:xfrm>
            <a:off x="852055" y="519545"/>
            <a:ext cx="7002238"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F5C99"/>
                </a:solidFill>
                <a:latin typeface="Arial"/>
                <a:ea typeface="Arial"/>
                <a:cs typeface="Arial"/>
                <a:sym typeface="Arial"/>
              </a:rPr>
              <a:t>LIMIT </a:t>
            </a:r>
            <a:r>
              <a:rPr lang="en-US" sz="1800">
                <a:solidFill>
                  <a:schemeClr val="dk1"/>
                </a:solidFill>
                <a:latin typeface="Arial"/>
                <a:ea typeface="Arial"/>
                <a:cs typeface="Arial"/>
                <a:sym typeface="Arial"/>
              </a:rPr>
              <a:t>-  </a:t>
            </a:r>
            <a:r>
              <a:rPr b="0" i="0" lang="en-US" sz="1800">
                <a:solidFill>
                  <a:srgbClr val="1F1F1F"/>
                </a:solidFill>
                <a:latin typeface="Arial"/>
                <a:ea typeface="Arial"/>
                <a:cs typeface="Arial"/>
                <a:sym typeface="Arial"/>
              </a:rPr>
              <a:t>The SQL LIMIT clause is </a:t>
            </a:r>
            <a:r>
              <a:rPr b="0" i="0" lang="en-US" sz="1800">
                <a:solidFill>
                  <a:srgbClr val="040C28"/>
                </a:solidFill>
                <a:latin typeface="Arial"/>
                <a:ea typeface="Arial"/>
                <a:cs typeface="Arial"/>
                <a:sym typeface="Arial"/>
              </a:rPr>
              <a:t>used to specify the maximum number </a:t>
            </a:r>
            <a:endParaRPr/>
          </a:p>
          <a:p>
            <a:pPr indent="0" lvl="0" marL="0" marR="0" rtl="0" algn="l">
              <a:spcBef>
                <a:spcPts val="0"/>
              </a:spcBef>
              <a:spcAft>
                <a:spcPts val="0"/>
              </a:spcAft>
              <a:buNone/>
            </a:pPr>
            <a:r>
              <a:rPr b="0" i="0" lang="en-US" sz="1800">
                <a:solidFill>
                  <a:srgbClr val="040C28"/>
                </a:solidFill>
                <a:latin typeface="Arial"/>
                <a:ea typeface="Arial"/>
                <a:cs typeface="Arial"/>
                <a:sym typeface="Arial"/>
              </a:rPr>
              <a:t>of rows that should be returned from a query</a:t>
            </a:r>
            <a:r>
              <a:rPr b="0" i="0" lang="en-US" sz="1800">
                <a:solidFill>
                  <a:srgbClr val="1F1F1F"/>
                </a:solidFill>
                <a:latin typeface="Arial"/>
                <a:ea typeface="Arial"/>
                <a:cs typeface="Arial"/>
                <a:sym typeface="Arial"/>
              </a:rPr>
              <a:t>.</a:t>
            </a:r>
            <a:endParaRPr sz="1800">
              <a:solidFill>
                <a:schemeClr val="dk1"/>
              </a:solidFill>
              <a:latin typeface="Arial"/>
              <a:ea typeface="Arial"/>
              <a:cs typeface="Arial"/>
              <a:sym typeface="Arial"/>
            </a:endParaRPr>
          </a:p>
        </p:txBody>
      </p:sp>
      <p:pic>
        <p:nvPicPr>
          <p:cNvPr id="265" name="Google Shape;265;p40"/>
          <p:cNvPicPr preferRelativeResize="0"/>
          <p:nvPr/>
        </p:nvPicPr>
        <p:blipFill rotWithShape="1">
          <a:blip r:embed="rId4">
            <a:alphaModFix/>
          </a:blip>
          <a:srcRect b="0" l="0" r="0" t="0"/>
          <a:stretch/>
        </p:blipFill>
        <p:spPr>
          <a:xfrm>
            <a:off x="519546" y="1748654"/>
            <a:ext cx="5708954" cy="3132091"/>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1"/>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id="271" name="Google Shape;271;p41"/>
          <p:cNvPicPr preferRelativeResize="0"/>
          <p:nvPr/>
        </p:nvPicPr>
        <p:blipFill rotWithShape="1">
          <a:blip r:embed="rId4">
            <a:alphaModFix/>
          </a:blip>
          <a:srcRect b="0" l="0" r="0" t="0"/>
          <a:stretch/>
        </p:blipFill>
        <p:spPr>
          <a:xfrm>
            <a:off x="-143964" y="2013967"/>
            <a:ext cx="6523982" cy="3162574"/>
          </a:xfrm>
          <a:prstGeom prst="rect">
            <a:avLst/>
          </a:prstGeom>
          <a:noFill/>
          <a:ln>
            <a:noFill/>
          </a:ln>
        </p:spPr>
      </p:pic>
      <p:sp>
        <p:nvSpPr>
          <p:cNvPr id="272" name="Google Shape;272;p41"/>
          <p:cNvSpPr txBox="1"/>
          <p:nvPr/>
        </p:nvSpPr>
        <p:spPr>
          <a:xfrm>
            <a:off x="457200" y="301336"/>
            <a:ext cx="626094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WHERE CLAUSE  -  </a:t>
            </a:r>
            <a:r>
              <a:rPr b="1" i="0" lang="en-US" sz="1800">
                <a:solidFill>
                  <a:srgbClr val="474747"/>
                </a:solidFill>
                <a:latin typeface="Arial"/>
                <a:ea typeface="Arial"/>
                <a:cs typeface="Arial"/>
                <a:sym typeface="Arial"/>
              </a:rPr>
              <a:t>The WHERE clause is used </a:t>
            </a:r>
            <a:r>
              <a:rPr b="1" i="0" lang="en-US" sz="1800">
                <a:solidFill>
                  <a:srgbClr val="040C28"/>
                </a:solidFill>
                <a:latin typeface="Arial"/>
                <a:ea typeface="Arial"/>
                <a:cs typeface="Arial"/>
                <a:sym typeface="Arial"/>
              </a:rPr>
              <a:t>to filter records</a:t>
            </a:r>
            <a:r>
              <a:rPr b="1" i="0" lang="en-US" sz="1800">
                <a:solidFill>
                  <a:srgbClr val="474747"/>
                </a:solidFill>
                <a:latin typeface="Arial"/>
                <a:ea typeface="Arial"/>
                <a:cs typeface="Arial"/>
                <a:sym typeface="Arial"/>
              </a:rPr>
              <a:t>. </a:t>
            </a:r>
            <a:endParaRPr/>
          </a:p>
          <a:p>
            <a:pPr indent="0" lvl="0" marL="0" marR="0" rtl="0" algn="l">
              <a:spcBef>
                <a:spcPts val="0"/>
              </a:spcBef>
              <a:spcAft>
                <a:spcPts val="0"/>
              </a:spcAft>
              <a:buNone/>
            </a:pPr>
            <a:r>
              <a:rPr b="1" i="0" lang="en-US" sz="1800">
                <a:solidFill>
                  <a:srgbClr val="474747"/>
                </a:solidFill>
                <a:latin typeface="Arial"/>
                <a:ea typeface="Arial"/>
                <a:cs typeface="Arial"/>
                <a:sym typeface="Arial"/>
              </a:rPr>
              <a:t>It is used to extract only those records that fulfill</a:t>
            </a:r>
            <a:endParaRPr/>
          </a:p>
          <a:p>
            <a:pPr indent="0" lvl="0" marL="0" marR="0" rtl="0" algn="l">
              <a:spcBef>
                <a:spcPts val="0"/>
              </a:spcBef>
              <a:spcAft>
                <a:spcPts val="0"/>
              </a:spcAft>
              <a:buNone/>
            </a:pPr>
            <a:r>
              <a:rPr b="1" i="0" lang="en-US" sz="1800">
                <a:solidFill>
                  <a:srgbClr val="474747"/>
                </a:solidFill>
                <a:latin typeface="Arial"/>
                <a:ea typeface="Arial"/>
                <a:cs typeface="Arial"/>
                <a:sym typeface="Arial"/>
              </a:rPr>
              <a:t> a specified condition.</a:t>
            </a:r>
            <a:endParaRPr b="1" sz="1800">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5"/>
          <p:cNvPicPr preferRelativeResize="0"/>
          <p:nvPr/>
        </p:nvPicPr>
        <p:blipFill rotWithShape="1">
          <a:blip r:embed="rId3">
            <a:alphaModFix/>
          </a:blip>
          <a:srcRect b="0" l="0" r="0" t="0"/>
          <a:stretch/>
        </p:blipFill>
        <p:spPr>
          <a:xfrm>
            <a:off x="1797627" y="1381991"/>
            <a:ext cx="8032173" cy="4413027"/>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2"/>
          <p:cNvPicPr preferRelativeResize="0"/>
          <p:nvPr/>
        </p:nvPicPr>
        <p:blipFill rotWithShape="1">
          <a:blip r:embed="rId3">
            <a:alphaModFix/>
          </a:blip>
          <a:srcRect b="0" l="0" r="0" t="0"/>
          <a:stretch/>
        </p:blipFill>
        <p:spPr>
          <a:xfrm>
            <a:off x="-644236" y="-904009"/>
            <a:ext cx="13206845" cy="8427027"/>
          </a:xfrm>
          <a:prstGeom prst="rect">
            <a:avLst/>
          </a:prstGeom>
          <a:noFill/>
          <a:ln>
            <a:noFill/>
          </a:ln>
        </p:spPr>
      </p:pic>
      <p:pic>
        <p:nvPicPr>
          <p:cNvPr id="278" name="Google Shape;278;p42"/>
          <p:cNvPicPr preferRelativeResize="0"/>
          <p:nvPr/>
        </p:nvPicPr>
        <p:blipFill rotWithShape="1">
          <a:blip r:embed="rId4">
            <a:alphaModFix/>
          </a:blip>
          <a:srcRect b="0" l="0" r="0" t="0"/>
          <a:stretch/>
        </p:blipFill>
        <p:spPr>
          <a:xfrm>
            <a:off x="-276227" y="2110626"/>
            <a:ext cx="5960053" cy="3188738"/>
          </a:xfrm>
          <a:prstGeom prst="rect">
            <a:avLst/>
          </a:prstGeom>
          <a:noFill/>
          <a:ln>
            <a:noFill/>
          </a:ln>
        </p:spPr>
      </p:pic>
      <p:sp>
        <p:nvSpPr>
          <p:cNvPr id="279" name="Google Shape;279;p42"/>
          <p:cNvSpPr txBox="1"/>
          <p:nvPr/>
        </p:nvSpPr>
        <p:spPr>
          <a:xfrm>
            <a:off x="-276227" y="249366"/>
            <a:ext cx="766184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1F5C99"/>
                </a:solidFill>
                <a:latin typeface="Arial"/>
                <a:ea typeface="Arial"/>
                <a:cs typeface="Arial"/>
                <a:sym typeface="Arial"/>
              </a:rPr>
              <a:t>ORDER BY CLAUSE - </a:t>
            </a:r>
            <a:r>
              <a:rPr b="0" i="0" lang="en-US" sz="2000">
                <a:solidFill>
                  <a:srgbClr val="1F1F1F"/>
                </a:solidFill>
                <a:latin typeface="Arial"/>
                <a:ea typeface="Arial"/>
                <a:cs typeface="Arial"/>
                <a:sym typeface="Arial"/>
              </a:rPr>
              <a:t>The ORDER BY clause in SQL is </a:t>
            </a:r>
            <a:r>
              <a:rPr b="0" i="0" lang="en-US" sz="2000">
                <a:solidFill>
                  <a:srgbClr val="040C28"/>
                </a:solidFill>
                <a:latin typeface="Arial"/>
                <a:ea typeface="Arial"/>
                <a:cs typeface="Arial"/>
                <a:sym typeface="Arial"/>
              </a:rPr>
              <a:t>used to sort the result </a:t>
            </a:r>
            <a:endParaRPr/>
          </a:p>
          <a:p>
            <a:pPr indent="0" lvl="0" marL="0" marR="0" rtl="0" algn="l">
              <a:spcBef>
                <a:spcPts val="0"/>
              </a:spcBef>
              <a:spcAft>
                <a:spcPts val="0"/>
              </a:spcAft>
              <a:buNone/>
            </a:pPr>
            <a:r>
              <a:rPr b="0" i="0" lang="en-US" sz="2000">
                <a:solidFill>
                  <a:srgbClr val="040C28"/>
                </a:solidFill>
                <a:latin typeface="Arial"/>
                <a:ea typeface="Arial"/>
                <a:cs typeface="Arial"/>
                <a:sym typeface="Arial"/>
              </a:rPr>
              <a:t>set of a query in </a:t>
            </a:r>
            <a:endParaRPr/>
          </a:p>
          <a:p>
            <a:pPr indent="0" lvl="0" marL="0" marR="0" rtl="0" algn="l">
              <a:spcBef>
                <a:spcPts val="0"/>
              </a:spcBef>
              <a:spcAft>
                <a:spcPts val="0"/>
              </a:spcAft>
              <a:buNone/>
            </a:pPr>
            <a:r>
              <a:rPr b="0" i="0" lang="en-US" sz="2000">
                <a:solidFill>
                  <a:srgbClr val="040C28"/>
                </a:solidFill>
                <a:latin typeface="Arial"/>
                <a:ea typeface="Arial"/>
                <a:cs typeface="Arial"/>
                <a:sym typeface="Arial"/>
              </a:rPr>
              <a:t>a specific order based on one or more columns</a:t>
            </a:r>
            <a:r>
              <a:rPr b="0" i="0" lang="en-US" sz="2000">
                <a:solidFill>
                  <a:srgbClr val="1F1F1F"/>
                </a:solidFill>
                <a:latin typeface="Arial"/>
                <a:ea typeface="Arial"/>
                <a:cs typeface="Arial"/>
                <a:sym typeface="Arial"/>
              </a:rPr>
              <a:t>. </a:t>
            </a:r>
            <a:endParaRPr sz="2000">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3"/>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id="285" name="Google Shape;285;p43"/>
          <p:cNvPicPr preferRelativeResize="0"/>
          <p:nvPr/>
        </p:nvPicPr>
        <p:blipFill rotWithShape="1">
          <a:blip r:embed="rId4">
            <a:alphaModFix/>
          </a:blip>
          <a:srcRect b="0" l="0" r="0" t="0"/>
          <a:stretch/>
        </p:blipFill>
        <p:spPr>
          <a:xfrm>
            <a:off x="-91271" y="1089457"/>
            <a:ext cx="4881479" cy="2339543"/>
          </a:xfrm>
          <a:prstGeom prst="rect">
            <a:avLst/>
          </a:prstGeom>
          <a:noFill/>
          <a:ln>
            <a:noFill/>
          </a:ln>
        </p:spPr>
      </p:pic>
      <p:sp>
        <p:nvSpPr>
          <p:cNvPr id="286" name="Google Shape;286;p43"/>
          <p:cNvSpPr txBox="1"/>
          <p:nvPr/>
        </p:nvSpPr>
        <p:spPr>
          <a:xfrm>
            <a:off x="-91271" y="-323959"/>
            <a:ext cx="765568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143C64"/>
                </a:solidFill>
                <a:latin typeface="Arial"/>
                <a:ea typeface="Arial"/>
                <a:cs typeface="Arial"/>
                <a:sym typeface="Arial"/>
              </a:rPr>
              <a:t> DISTINCT </a:t>
            </a:r>
            <a:r>
              <a:rPr b="0" i="0" lang="en-US" sz="1800">
                <a:solidFill>
                  <a:srgbClr val="474747"/>
                </a:solidFill>
                <a:latin typeface="Arial"/>
                <a:ea typeface="Arial"/>
                <a:cs typeface="Arial"/>
                <a:sym typeface="Arial"/>
              </a:rPr>
              <a:t>keyword is used </a:t>
            </a:r>
            <a:r>
              <a:rPr b="0" i="0" lang="en-US" sz="1800">
                <a:solidFill>
                  <a:srgbClr val="040C28"/>
                </a:solidFill>
                <a:latin typeface="Arial"/>
                <a:ea typeface="Arial"/>
                <a:cs typeface="Arial"/>
                <a:sym typeface="Arial"/>
              </a:rPr>
              <a:t>to retrieve unique values from a specified column or </a:t>
            </a:r>
            <a:endParaRPr/>
          </a:p>
          <a:p>
            <a:pPr indent="0" lvl="0" marL="0" marR="0" rtl="0" algn="l">
              <a:spcBef>
                <a:spcPts val="0"/>
              </a:spcBef>
              <a:spcAft>
                <a:spcPts val="0"/>
              </a:spcAft>
              <a:buNone/>
            </a:pPr>
            <a:r>
              <a:rPr b="0" i="0" lang="en-US" sz="1800">
                <a:solidFill>
                  <a:srgbClr val="040C28"/>
                </a:solidFill>
                <a:latin typeface="Arial"/>
                <a:ea typeface="Arial"/>
                <a:cs typeface="Arial"/>
                <a:sym typeface="Arial"/>
              </a:rPr>
              <a:t>set of columns in a database table</a:t>
            </a:r>
            <a:r>
              <a:rPr b="0" i="0" lang="en-US" sz="1800">
                <a:solidFill>
                  <a:srgbClr val="474747"/>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4"/>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id="292" name="Google Shape;292;p44"/>
          <p:cNvPicPr preferRelativeResize="0"/>
          <p:nvPr/>
        </p:nvPicPr>
        <p:blipFill rotWithShape="1">
          <a:blip r:embed="rId4">
            <a:alphaModFix/>
          </a:blip>
          <a:srcRect b="0" l="0" r="0" t="0"/>
          <a:stretch/>
        </p:blipFill>
        <p:spPr>
          <a:xfrm>
            <a:off x="-315390" y="1782596"/>
            <a:ext cx="6411389" cy="3147333"/>
          </a:xfrm>
          <a:prstGeom prst="rect">
            <a:avLst/>
          </a:prstGeom>
          <a:noFill/>
          <a:ln>
            <a:noFill/>
          </a:ln>
        </p:spPr>
      </p:pic>
      <p:sp>
        <p:nvSpPr>
          <p:cNvPr id="293" name="Google Shape;293;p44"/>
          <p:cNvSpPr/>
          <p:nvPr/>
        </p:nvSpPr>
        <p:spPr>
          <a:xfrm>
            <a:off x="0" y="-323165"/>
            <a:ext cx="9604681"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r>
              <a:rPr b="0" i="0" lang="en-US" sz="1800" u="none" cap="none" strike="noStrike">
                <a:solidFill>
                  <a:srgbClr val="143C64"/>
                </a:solidFill>
                <a:latin typeface="Arimo"/>
                <a:ea typeface="Arimo"/>
                <a:cs typeface="Arimo"/>
                <a:sym typeface="Arimo"/>
              </a:rPr>
              <a:t>GROUP BY</a:t>
            </a:r>
            <a:r>
              <a:rPr b="0" i="0" lang="en-US" sz="1800" u="none" cap="none" strike="noStrike">
                <a:solidFill>
                  <a:srgbClr val="143C64"/>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clause in SQL is used to group rows that have the same values</a:t>
            </a:r>
            <a:endParaRPr/>
          </a:p>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 in specified columns, allowing for aggregate functions (like COUNT, SUM, AVG, et.) </a:t>
            </a:r>
            <a:endParaRPr b="0" i="0" sz="1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5"/>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id="299" name="Google Shape;299;p45"/>
          <p:cNvPicPr preferRelativeResize="0"/>
          <p:nvPr/>
        </p:nvPicPr>
        <p:blipFill rotWithShape="1">
          <a:blip r:embed="rId4">
            <a:alphaModFix/>
          </a:blip>
          <a:srcRect b="0" l="0" r="0" t="0"/>
          <a:stretch/>
        </p:blipFill>
        <p:spPr>
          <a:xfrm>
            <a:off x="-405245" y="1285554"/>
            <a:ext cx="6961909" cy="3414056"/>
          </a:xfrm>
          <a:prstGeom prst="rect">
            <a:avLst/>
          </a:prstGeom>
          <a:noFill/>
          <a:ln>
            <a:noFill/>
          </a:ln>
        </p:spPr>
      </p:pic>
      <p:sp>
        <p:nvSpPr>
          <p:cNvPr id="300" name="Google Shape;300;p45"/>
          <p:cNvSpPr/>
          <p:nvPr/>
        </p:nvSpPr>
        <p:spPr>
          <a:xfrm>
            <a:off x="0" y="-48398"/>
            <a:ext cx="7269106" cy="55399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43C64"/>
              </a:buClr>
              <a:buSzPts val="1800"/>
              <a:buFont typeface="Arimo"/>
              <a:buNone/>
            </a:pPr>
            <a:r>
              <a:rPr b="1" i="0" lang="en-US" sz="1800" u="none" cap="none" strike="noStrike">
                <a:solidFill>
                  <a:srgbClr val="143C64"/>
                </a:solidFill>
                <a:latin typeface="Arimo"/>
                <a:ea typeface="Arimo"/>
                <a:cs typeface="Arimo"/>
                <a:sym typeface="Arimo"/>
              </a:rPr>
              <a:t>CONCAT()</a:t>
            </a:r>
            <a:r>
              <a:rPr b="1" i="0" lang="en-US" sz="1800" u="none" cap="none" strike="noStrike">
                <a:solidFill>
                  <a:srgbClr val="143C64"/>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is a function used to concatenate (combine) two or more strings into a single string.</a:t>
            </a:r>
            <a:endParaRPr/>
          </a:p>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multiple string arguments and returns one string that is the result of joining them together.</a:t>
            </a:r>
            <a:r>
              <a:rPr b="0" i="0" lang="en-U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6"/>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sp>
        <p:nvSpPr>
          <p:cNvPr id="306" name="Google Shape;306;p46"/>
          <p:cNvSpPr txBox="1"/>
          <p:nvPr/>
        </p:nvSpPr>
        <p:spPr>
          <a:xfrm>
            <a:off x="-210416" y="-323166"/>
            <a:ext cx="6686550"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F5C99"/>
                </a:solidFill>
                <a:latin typeface="Arial"/>
                <a:ea typeface="Arial"/>
                <a:cs typeface="Arial"/>
                <a:sym typeface="Arial"/>
              </a:rPr>
              <a:t>JOIN</a:t>
            </a:r>
            <a:r>
              <a:rPr lang="en-US" sz="1800">
                <a:solidFill>
                  <a:schemeClr val="dk1"/>
                </a:solidFill>
                <a:latin typeface="Arial"/>
                <a:ea typeface="Arial"/>
                <a:cs typeface="Arial"/>
                <a:sym typeface="Arial"/>
              </a:rPr>
              <a:t> is a type of SQL join that returns only the rows where there is a match in both tables being joined. </a:t>
            </a:r>
            <a:endParaRPr sz="1800">
              <a:solidFill>
                <a:schemeClr val="dk1"/>
              </a:solidFill>
              <a:latin typeface="Arial"/>
              <a:ea typeface="Arial"/>
              <a:cs typeface="Arial"/>
              <a:sym typeface="Arial"/>
            </a:endParaRPr>
          </a:p>
        </p:txBody>
      </p:sp>
      <p:sp>
        <p:nvSpPr>
          <p:cNvPr id="307" name="Google Shape;307;p46"/>
          <p:cNvSpPr txBox="1"/>
          <p:nvPr/>
        </p:nvSpPr>
        <p:spPr>
          <a:xfrm>
            <a:off x="-192232" y="766516"/>
            <a:ext cx="6686550"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Join Types:</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INNER JOIN:</a:t>
            </a:r>
            <a:r>
              <a:rPr lang="en-US" sz="1800">
                <a:solidFill>
                  <a:schemeClr val="dk1"/>
                </a:solidFill>
                <a:latin typeface="Arial"/>
                <a:ea typeface="Arial"/>
                <a:cs typeface="Arial"/>
                <a:sym typeface="Arial"/>
              </a:rPr>
              <a:t> Returns only matching rows.</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LEFT JOIN:</a:t>
            </a:r>
            <a:r>
              <a:rPr lang="en-US" sz="1800">
                <a:solidFill>
                  <a:schemeClr val="dk1"/>
                </a:solidFill>
                <a:latin typeface="Arial"/>
                <a:ea typeface="Arial"/>
                <a:cs typeface="Arial"/>
                <a:sym typeface="Arial"/>
              </a:rPr>
              <a:t> Returns all rows from the left table, matching rows from the right table.</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RIGHT JOIN:</a:t>
            </a:r>
            <a:r>
              <a:rPr lang="en-US" sz="1800">
                <a:solidFill>
                  <a:schemeClr val="dk1"/>
                </a:solidFill>
                <a:latin typeface="Arial"/>
                <a:ea typeface="Arial"/>
                <a:cs typeface="Arial"/>
                <a:sym typeface="Arial"/>
              </a:rPr>
              <a:t> Returns all rows from the right table, matching rows from the left table.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CROSS JOIN:</a:t>
            </a:r>
            <a:r>
              <a:rPr lang="en-US" sz="1800">
                <a:solidFill>
                  <a:schemeClr val="dk1"/>
                </a:solidFill>
                <a:latin typeface="Arial"/>
                <a:ea typeface="Arial"/>
                <a:cs typeface="Arial"/>
                <a:sym typeface="Arial"/>
              </a:rPr>
              <a:t> Returns all possible combinations of rows.</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SELF JOIN:</a:t>
            </a:r>
            <a:r>
              <a:rPr lang="en-US" sz="1800">
                <a:solidFill>
                  <a:schemeClr val="dk1"/>
                </a:solidFill>
                <a:latin typeface="Arial"/>
                <a:ea typeface="Arial"/>
                <a:cs typeface="Arial"/>
                <a:sym typeface="Arial"/>
              </a:rPr>
              <a:t> Joins a table with itself.</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7"/>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sp>
        <p:nvSpPr>
          <p:cNvPr id="313" name="Google Shape;313;p47"/>
          <p:cNvSpPr txBox="1"/>
          <p:nvPr/>
        </p:nvSpPr>
        <p:spPr>
          <a:xfrm>
            <a:off x="-457199" y="0"/>
            <a:ext cx="109922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INNER JOIN</a:t>
            </a:r>
            <a:r>
              <a:rPr lang="en-US" sz="1800">
                <a:solidFill>
                  <a:srgbClr val="1F5C99"/>
                </a:solidFill>
                <a:latin typeface="Arial"/>
                <a:ea typeface="Arial"/>
                <a:cs typeface="Arial"/>
                <a:sym typeface="Arial"/>
              </a:rPr>
              <a:t> </a:t>
            </a:r>
            <a:r>
              <a:rPr lang="en-US" sz="1800">
                <a:solidFill>
                  <a:schemeClr val="dk1"/>
                </a:solidFill>
                <a:latin typeface="Arial"/>
                <a:ea typeface="Arial"/>
                <a:cs typeface="Arial"/>
                <a:sym typeface="Arial"/>
              </a:rPr>
              <a:t>is a type of SQL join that returns only the rows where there is a match in both tables being joined.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pic>
        <p:nvPicPr>
          <p:cNvPr id="314" name="Google Shape;314;p47"/>
          <p:cNvPicPr preferRelativeResize="0"/>
          <p:nvPr/>
        </p:nvPicPr>
        <p:blipFill rotWithShape="1">
          <a:blip r:embed="rId4">
            <a:alphaModFix/>
          </a:blip>
          <a:srcRect b="0" l="0" r="0" t="0"/>
          <a:stretch/>
        </p:blipFill>
        <p:spPr>
          <a:xfrm>
            <a:off x="0" y="1467955"/>
            <a:ext cx="6390409" cy="4712014"/>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8"/>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id="320" name="Google Shape;320;p48"/>
          <p:cNvPicPr preferRelativeResize="0"/>
          <p:nvPr/>
        </p:nvPicPr>
        <p:blipFill rotWithShape="1">
          <a:blip r:embed="rId4">
            <a:alphaModFix/>
          </a:blip>
          <a:srcRect b="0" l="0" r="0" t="0"/>
          <a:stretch/>
        </p:blipFill>
        <p:spPr>
          <a:xfrm>
            <a:off x="-115553" y="1598335"/>
            <a:ext cx="7015117" cy="3690637"/>
          </a:xfrm>
          <a:prstGeom prst="rect">
            <a:avLst/>
          </a:prstGeom>
          <a:noFill/>
          <a:ln>
            <a:noFill/>
          </a:ln>
        </p:spPr>
      </p:pic>
      <p:sp>
        <p:nvSpPr>
          <p:cNvPr id="321" name="Google Shape;321;p48"/>
          <p:cNvSpPr txBox="1"/>
          <p:nvPr/>
        </p:nvSpPr>
        <p:spPr>
          <a:xfrm>
            <a:off x="644236" y="0"/>
            <a:ext cx="78250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LEFT JOIN</a:t>
            </a:r>
            <a:r>
              <a:rPr lang="en-US" sz="1800">
                <a:solidFill>
                  <a:srgbClr val="1F5C99"/>
                </a:solidFill>
                <a:latin typeface="Arial"/>
                <a:ea typeface="Arial"/>
                <a:cs typeface="Arial"/>
                <a:sym typeface="Arial"/>
              </a:rPr>
              <a:t> </a:t>
            </a:r>
            <a:r>
              <a:rPr lang="en-US" sz="1800">
                <a:solidFill>
                  <a:schemeClr val="dk1"/>
                </a:solidFill>
                <a:latin typeface="Arial"/>
                <a:ea typeface="Arial"/>
                <a:cs typeface="Arial"/>
                <a:sym typeface="Arial"/>
              </a:rPr>
              <a:t>is a type of join in SQL that returns all the rows from the left table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and the matched rows from the right table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9"/>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id="327" name="Google Shape;327;p49"/>
          <p:cNvPicPr preferRelativeResize="0"/>
          <p:nvPr/>
        </p:nvPicPr>
        <p:blipFill rotWithShape="1">
          <a:blip r:embed="rId4">
            <a:alphaModFix/>
          </a:blip>
          <a:srcRect b="0" l="0" r="0" t="0"/>
          <a:stretch/>
        </p:blipFill>
        <p:spPr>
          <a:xfrm>
            <a:off x="-172366" y="1992146"/>
            <a:ext cx="5918539" cy="3185436"/>
          </a:xfrm>
          <a:prstGeom prst="rect">
            <a:avLst/>
          </a:prstGeom>
          <a:noFill/>
          <a:ln>
            <a:noFill/>
          </a:ln>
        </p:spPr>
      </p:pic>
      <p:sp>
        <p:nvSpPr>
          <p:cNvPr id="328" name="Google Shape;328;p49"/>
          <p:cNvSpPr txBox="1"/>
          <p:nvPr/>
        </p:nvSpPr>
        <p:spPr>
          <a:xfrm>
            <a:off x="280555" y="322118"/>
            <a:ext cx="794807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RIGHT JOIN</a:t>
            </a:r>
            <a:r>
              <a:rPr lang="en-US" sz="1800">
                <a:solidFill>
                  <a:srgbClr val="1F5C99"/>
                </a:solidFill>
                <a:latin typeface="Arial"/>
                <a:ea typeface="Arial"/>
                <a:cs typeface="Arial"/>
                <a:sym typeface="Arial"/>
              </a:rPr>
              <a:t> </a:t>
            </a:r>
            <a:r>
              <a:rPr lang="en-US" sz="1800">
                <a:solidFill>
                  <a:schemeClr val="dk1"/>
                </a:solidFill>
                <a:latin typeface="Arial"/>
                <a:ea typeface="Arial"/>
                <a:cs typeface="Arial"/>
                <a:sym typeface="Arial"/>
              </a:rPr>
              <a:t>is a type of join in SQL that returns all the rows from the right table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and the matched rows from the left table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0"/>
          <p:cNvPicPr preferRelativeResize="0"/>
          <p:nvPr/>
        </p:nvPicPr>
        <p:blipFill rotWithShape="1">
          <a:blip r:embed="rId3">
            <a:alphaModFix/>
          </a:blip>
          <a:srcRect b="0" l="0" r="0" t="0"/>
          <a:stretch/>
        </p:blipFill>
        <p:spPr>
          <a:xfrm>
            <a:off x="-571501" y="-1163782"/>
            <a:ext cx="13206845" cy="8427027"/>
          </a:xfrm>
          <a:prstGeom prst="rect">
            <a:avLst/>
          </a:prstGeom>
          <a:noFill/>
          <a:ln>
            <a:noFill/>
          </a:ln>
        </p:spPr>
      </p:pic>
      <p:pic>
        <p:nvPicPr>
          <p:cNvPr id="334" name="Google Shape;334;p50"/>
          <p:cNvPicPr preferRelativeResize="0"/>
          <p:nvPr/>
        </p:nvPicPr>
        <p:blipFill rotWithShape="1">
          <a:blip r:embed="rId4">
            <a:alphaModFix/>
          </a:blip>
          <a:srcRect b="0" l="0" r="0" t="0"/>
          <a:stretch/>
        </p:blipFill>
        <p:spPr>
          <a:xfrm>
            <a:off x="-271034" y="1561938"/>
            <a:ext cx="6302956" cy="3734124"/>
          </a:xfrm>
          <a:prstGeom prst="rect">
            <a:avLst/>
          </a:prstGeom>
          <a:noFill/>
          <a:ln>
            <a:noFill/>
          </a:ln>
        </p:spPr>
      </p:pic>
      <p:sp>
        <p:nvSpPr>
          <p:cNvPr id="335" name="Google Shape;335;p50"/>
          <p:cNvSpPr/>
          <p:nvPr/>
        </p:nvSpPr>
        <p:spPr>
          <a:xfrm>
            <a:off x="0" y="28545"/>
            <a:ext cx="10652275" cy="40011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F5C99"/>
              </a:buClr>
              <a:buSzPts val="1800"/>
              <a:buFont typeface="Arial"/>
              <a:buNone/>
            </a:pPr>
            <a:r>
              <a:rPr b="1" i="0" lang="en-US" sz="1800" u="none" cap="none" strike="noStrike">
                <a:solidFill>
                  <a:srgbClr val="1F5C99"/>
                </a:solidFill>
                <a:latin typeface="Arial"/>
                <a:ea typeface="Arial"/>
                <a:cs typeface="Arial"/>
                <a:sym typeface="Arial"/>
              </a:rPr>
              <a:t>UNION</a:t>
            </a:r>
            <a:r>
              <a:rPr b="0" i="0" lang="en-US" sz="1800" u="none" cap="none" strike="noStrike">
                <a:solidFill>
                  <a:schemeClr val="dk1"/>
                </a:solidFill>
                <a:latin typeface="Arial"/>
                <a:ea typeface="Arial"/>
                <a:cs typeface="Arial"/>
                <a:sym typeface="Arial"/>
              </a:rPr>
              <a:t> operator is used to combine the results of two or more </a:t>
            </a:r>
            <a:r>
              <a:rPr b="0" lang="en-US" sz="2000">
                <a:solidFill>
                  <a:schemeClr val="dk1"/>
                </a:solidFill>
                <a:latin typeface="Arimo"/>
                <a:ea typeface="Arimo"/>
                <a:cs typeface="Arimo"/>
                <a:sym typeface="Arimo"/>
              </a:rPr>
              <a:t>select </a:t>
            </a:r>
            <a:r>
              <a:rPr i="0" lang="en-US" sz="2000" u="none" cap="none" strike="noStrike">
                <a:solidFill>
                  <a:schemeClr val="dk1"/>
                </a:solidFill>
                <a:latin typeface="Arial"/>
                <a:ea typeface="Arial"/>
                <a:cs typeface="Arial"/>
                <a:sym typeface="Arial"/>
              </a:rPr>
              <a:t>queries into a single result set </a:t>
            </a:r>
            <a:endParaRPr i="0" sz="2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1"/>
          <p:cNvPicPr preferRelativeResize="0"/>
          <p:nvPr/>
        </p:nvPicPr>
        <p:blipFill rotWithShape="1">
          <a:blip r:embed="rId3">
            <a:alphaModFix/>
          </a:blip>
          <a:srcRect b="0" l="0" r="0" t="0"/>
          <a:stretch/>
        </p:blipFill>
        <p:spPr>
          <a:xfrm>
            <a:off x="-1582635" y="-1449532"/>
            <a:ext cx="14283789" cy="8427027"/>
          </a:xfrm>
          <a:prstGeom prst="rect">
            <a:avLst/>
          </a:prstGeom>
          <a:noFill/>
          <a:ln>
            <a:noFill/>
          </a:ln>
        </p:spPr>
      </p:pic>
      <p:sp>
        <p:nvSpPr>
          <p:cNvPr id="341" name="Google Shape;341;p51"/>
          <p:cNvSpPr/>
          <p:nvPr/>
        </p:nvSpPr>
        <p:spPr>
          <a:xfrm>
            <a:off x="-878118" y="-323166"/>
            <a:ext cx="8920327"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F5C99"/>
              </a:buClr>
              <a:buSzPts val="1800"/>
              <a:buFont typeface="Arial"/>
              <a:buNone/>
            </a:pPr>
            <a:r>
              <a:rPr b="1" i="0" lang="en-US" sz="1800" u="none" cap="none" strike="noStrike">
                <a:solidFill>
                  <a:srgbClr val="1F5C99"/>
                </a:solidFill>
                <a:latin typeface="Arial"/>
                <a:ea typeface="Arial"/>
                <a:cs typeface="Arial"/>
                <a:sym typeface="Arial"/>
              </a:rPr>
              <a:t>UNION ALL</a:t>
            </a:r>
            <a:r>
              <a:rPr b="0" i="0" lang="en-US" sz="1800" u="none" cap="none" strike="noStrike">
                <a:solidFill>
                  <a:srgbClr val="1F5C99"/>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operator in SQL combines the results of two or more </a:t>
            </a:r>
            <a:r>
              <a:rPr b="0" i="0" lang="en-US" sz="1200" u="none" cap="none" strike="noStrike">
                <a:solidFill>
                  <a:schemeClr val="dk1"/>
                </a:solidFill>
                <a:latin typeface="Arimo"/>
                <a:ea typeface="Arimo"/>
                <a:cs typeface="Arimo"/>
                <a:sym typeface="Arimo"/>
              </a:rPr>
              <a:t>SELECT</a:t>
            </a:r>
            <a:r>
              <a:rPr b="0" i="0" lang="en-US" sz="12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queries into a </a:t>
            </a:r>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single result set </a:t>
            </a:r>
            <a:r>
              <a:rPr i="0" lang="en-US" sz="1400" u="none" cap="none" strike="noStrike">
                <a:solidFill>
                  <a:schemeClr val="dk1"/>
                </a:solidFill>
                <a:latin typeface="Arial"/>
                <a:ea typeface="Arial"/>
                <a:cs typeface="Arial"/>
                <a:sym typeface="Arial"/>
              </a:rPr>
              <a:t>without removing duplicates. </a:t>
            </a:r>
            <a:endParaRPr/>
          </a:p>
        </p:txBody>
      </p:sp>
      <p:pic>
        <p:nvPicPr>
          <p:cNvPr id="342" name="Google Shape;342;p51"/>
          <p:cNvPicPr preferRelativeResize="0"/>
          <p:nvPr/>
        </p:nvPicPr>
        <p:blipFill rotWithShape="1">
          <a:blip r:embed="rId4">
            <a:alphaModFix/>
          </a:blip>
          <a:srcRect b="0" l="0" r="0" t="0"/>
          <a:stretch/>
        </p:blipFill>
        <p:spPr>
          <a:xfrm>
            <a:off x="-878118" y="1550507"/>
            <a:ext cx="7569864" cy="3756986"/>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6"/>
          <p:cNvPicPr preferRelativeResize="0"/>
          <p:nvPr/>
        </p:nvPicPr>
        <p:blipFill rotWithShape="1">
          <a:blip r:embed="rId3">
            <a:alphaModFix/>
          </a:blip>
          <a:srcRect b="0" l="0" r="0" t="0"/>
          <a:stretch/>
        </p:blipFill>
        <p:spPr>
          <a:xfrm>
            <a:off x="-1475510" y="-685799"/>
            <a:ext cx="13667509" cy="8427992"/>
          </a:xfrm>
          <a:prstGeom prst="rect">
            <a:avLst/>
          </a:prstGeom>
          <a:noFill/>
          <a:ln>
            <a:noFill/>
          </a:ln>
        </p:spPr>
      </p:pic>
      <p:sp>
        <p:nvSpPr>
          <p:cNvPr id="103" name="Google Shape;103;p16"/>
          <p:cNvSpPr txBox="1"/>
          <p:nvPr/>
        </p:nvSpPr>
        <p:spPr>
          <a:xfrm>
            <a:off x="176644" y="-72737"/>
            <a:ext cx="453043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5ECBF4"/>
                </a:solidFill>
                <a:latin typeface="Arial"/>
                <a:ea typeface="Arial"/>
                <a:cs typeface="Arial"/>
                <a:sym typeface="Arial"/>
              </a:rPr>
              <a:t>A bank management system (BMS) is a software application that helps financial institutions manage their operations, including customer service, risk management, and operational efficiency. BMS can also help banks provide better services to their customers.</a:t>
            </a:r>
            <a:endParaRPr sz="1800">
              <a:solidFill>
                <a:srgbClr val="5ECBF4"/>
              </a:solidFill>
              <a:latin typeface="Arial"/>
              <a:ea typeface="Arial"/>
              <a:cs typeface="Arial"/>
              <a:sym typeface="Arial"/>
            </a:endParaRPr>
          </a:p>
        </p:txBody>
      </p:sp>
      <p:pic>
        <p:nvPicPr>
          <p:cNvPr id="104" name="Google Shape;104;p16"/>
          <p:cNvPicPr preferRelativeResize="0"/>
          <p:nvPr/>
        </p:nvPicPr>
        <p:blipFill rotWithShape="1">
          <a:blip r:embed="rId4">
            <a:alphaModFix/>
          </a:blip>
          <a:srcRect b="0" l="0" r="0" t="0"/>
          <a:stretch/>
        </p:blipFill>
        <p:spPr>
          <a:xfrm>
            <a:off x="0" y="2756554"/>
            <a:ext cx="4644735" cy="4485909"/>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2"/>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sp>
        <p:nvSpPr>
          <p:cNvPr id="348" name="Google Shape;348;p52"/>
          <p:cNvSpPr txBox="1"/>
          <p:nvPr/>
        </p:nvSpPr>
        <p:spPr>
          <a:xfrm>
            <a:off x="-103909" y="976745"/>
            <a:ext cx="7494443"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2000">
                <a:solidFill>
                  <a:srgbClr val="1F5C99"/>
                </a:solidFill>
                <a:latin typeface="Arial"/>
                <a:ea typeface="Arial"/>
                <a:cs typeface="Arial"/>
                <a:sym typeface="Arial"/>
              </a:rPr>
              <a:t> SUBQUERY </a:t>
            </a:r>
            <a:r>
              <a:rPr b="1" lang="en-US" sz="1800">
                <a:solidFill>
                  <a:srgbClr val="FF0000"/>
                </a:solidFill>
                <a:latin typeface="Arial"/>
                <a:ea typeface="Arial"/>
                <a:cs typeface="Arial"/>
                <a:sym typeface="Arial"/>
              </a:rPr>
              <a:t>A subquery is a query embedded inside another query. It is used to retrieve data that will be used in the main query. Subqueries allow you to perform more complex operations, and they are often used in SELECT, INSERT, UPDATE, or DELETE statements.</a:t>
            </a:r>
            <a:endParaRPr b="1" sz="1800">
              <a:solidFill>
                <a:srgbClr val="FF0000"/>
              </a:solidFill>
              <a:latin typeface="Arial"/>
              <a:ea typeface="Arial"/>
              <a:cs typeface="Arial"/>
              <a:sym typeface="Arial"/>
            </a:endParaRPr>
          </a:p>
        </p:txBody>
      </p:sp>
      <p:sp>
        <p:nvSpPr>
          <p:cNvPr id="349" name="Google Shape;349;p52"/>
          <p:cNvSpPr txBox="1"/>
          <p:nvPr/>
        </p:nvSpPr>
        <p:spPr>
          <a:xfrm>
            <a:off x="-103909" y="2383804"/>
            <a:ext cx="668655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Types of Subqueries –</a:t>
            </a:r>
            <a:endParaRPr/>
          </a:p>
          <a:p>
            <a:pPr indent="0" lvl="0" marL="0" marR="0" rtl="0" algn="l">
              <a:spcBef>
                <a:spcPts val="0"/>
              </a:spcBef>
              <a:spcAft>
                <a:spcPts val="0"/>
              </a:spcAft>
              <a:buNone/>
            </a:pPr>
            <a:r>
              <a:t/>
            </a:r>
            <a:endParaRPr sz="1800">
              <a:solidFill>
                <a:srgbClr val="FF0000"/>
              </a:solidFill>
              <a:latin typeface="Arial"/>
              <a:ea typeface="Arial"/>
              <a:cs typeface="Arial"/>
              <a:sym typeface="Arial"/>
            </a:endParaRPr>
          </a:p>
          <a:p>
            <a:pPr indent="-114300" lvl="0" marL="0" marR="0" rtl="0" algn="l">
              <a:spcBef>
                <a:spcPts val="0"/>
              </a:spcBef>
              <a:spcAft>
                <a:spcPts val="0"/>
              </a:spcAft>
              <a:buClr>
                <a:srgbClr val="FF0000"/>
              </a:buClr>
              <a:buSzPts val="1800"/>
              <a:buFont typeface="Play"/>
              <a:buAutoNum type="arabicPeriod"/>
            </a:pPr>
            <a:r>
              <a:rPr lang="en-US" sz="1800">
                <a:solidFill>
                  <a:srgbClr val="FF0000"/>
                </a:solidFill>
                <a:latin typeface="Arial"/>
                <a:ea typeface="Arial"/>
                <a:cs typeface="Arial"/>
                <a:sym typeface="Arial"/>
              </a:rPr>
              <a:t>Single-row Subquery</a:t>
            </a:r>
            <a:endParaRPr/>
          </a:p>
          <a:p>
            <a:pPr indent="0" lvl="0" marL="0" marR="0" rtl="0" algn="l">
              <a:spcBef>
                <a:spcPts val="0"/>
              </a:spcBef>
              <a:spcAft>
                <a:spcPts val="0"/>
              </a:spcAft>
              <a:buClr>
                <a:schemeClr val="dk1"/>
              </a:buClr>
              <a:buSzPts val="1800"/>
              <a:buFont typeface="Play"/>
              <a:buNone/>
            </a:pPr>
            <a:r>
              <a:t/>
            </a:r>
            <a:endParaRPr sz="1800">
              <a:solidFill>
                <a:srgbClr val="FF0000"/>
              </a:solidFill>
              <a:latin typeface="Arial"/>
              <a:ea typeface="Arial"/>
              <a:cs typeface="Arial"/>
              <a:sym typeface="Arial"/>
            </a:endParaRPr>
          </a:p>
          <a:p>
            <a:pPr indent="-114300" lvl="0" marL="0" marR="0" rtl="0" algn="l">
              <a:spcBef>
                <a:spcPts val="0"/>
              </a:spcBef>
              <a:spcAft>
                <a:spcPts val="0"/>
              </a:spcAft>
              <a:buClr>
                <a:srgbClr val="FF0000"/>
              </a:buClr>
              <a:buSzPts val="1800"/>
              <a:buFont typeface="Play"/>
              <a:buAutoNum type="arabicPeriod"/>
            </a:pPr>
            <a:r>
              <a:rPr lang="en-US" sz="1800">
                <a:solidFill>
                  <a:srgbClr val="FF0000"/>
                </a:solidFill>
                <a:latin typeface="Arial"/>
                <a:ea typeface="Arial"/>
                <a:cs typeface="Arial"/>
                <a:sym typeface="Arial"/>
              </a:rPr>
              <a:t>Multiple-row Subquery</a:t>
            </a:r>
            <a:endParaRPr sz="1800">
              <a:solidFill>
                <a:srgbClr val="FF0000"/>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3"/>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id="355" name="Google Shape;355;p53"/>
          <p:cNvPicPr preferRelativeResize="0"/>
          <p:nvPr/>
        </p:nvPicPr>
        <p:blipFill rotWithShape="1">
          <a:blip r:embed="rId4">
            <a:alphaModFix/>
          </a:blip>
          <a:srcRect b="0" l="0" r="0" t="0"/>
          <a:stretch/>
        </p:blipFill>
        <p:spPr>
          <a:xfrm>
            <a:off x="-405556" y="1569027"/>
            <a:ext cx="7876516" cy="2848953"/>
          </a:xfrm>
          <a:prstGeom prst="rect">
            <a:avLst/>
          </a:prstGeom>
          <a:noFill/>
          <a:ln>
            <a:noFill/>
          </a:ln>
        </p:spPr>
      </p:pic>
      <p:sp>
        <p:nvSpPr>
          <p:cNvPr id="356" name="Google Shape;356;p53"/>
          <p:cNvSpPr txBox="1"/>
          <p:nvPr/>
        </p:nvSpPr>
        <p:spPr>
          <a:xfrm>
            <a:off x="-218209" y="613064"/>
            <a:ext cx="23553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Single-row Subquery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54"/>
          <p:cNvPicPr preferRelativeResize="0"/>
          <p:nvPr/>
        </p:nvPicPr>
        <p:blipFill rotWithShape="1">
          <a:blip r:embed="rId3">
            <a:alphaModFix/>
          </a:blip>
          <a:srcRect b="0" l="0" r="0" t="0"/>
          <a:stretch/>
        </p:blipFill>
        <p:spPr>
          <a:xfrm>
            <a:off x="-893618" y="-1381991"/>
            <a:ext cx="13206845" cy="8427027"/>
          </a:xfrm>
          <a:prstGeom prst="rect">
            <a:avLst/>
          </a:prstGeom>
          <a:noFill/>
          <a:ln>
            <a:noFill/>
          </a:ln>
        </p:spPr>
      </p:pic>
      <p:pic>
        <p:nvPicPr>
          <p:cNvPr id="362" name="Google Shape;362;p54"/>
          <p:cNvPicPr preferRelativeResize="0"/>
          <p:nvPr/>
        </p:nvPicPr>
        <p:blipFill rotWithShape="1">
          <a:blip r:embed="rId4">
            <a:alphaModFix/>
          </a:blip>
          <a:srcRect b="0" l="0" r="0" t="0"/>
          <a:stretch/>
        </p:blipFill>
        <p:spPr>
          <a:xfrm>
            <a:off x="-369295" y="1537856"/>
            <a:ext cx="7268859" cy="3220787"/>
          </a:xfrm>
          <a:prstGeom prst="rect">
            <a:avLst/>
          </a:prstGeom>
          <a:noFill/>
          <a:ln>
            <a:noFill/>
          </a:ln>
        </p:spPr>
      </p:pic>
      <p:sp>
        <p:nvSpPr>
          <p:cNvPr id="363" name="Google Shape;363;p54"/>
          <p:cNvSpPr txBox="1"/>
          <p:nvPr/>
        </p:nvSpPr>
        <p:spPr>
          <a:xfrm>
            <a:off x="633845" y="-509155"/>
            <a:ext cx="2840971"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Arial"/>
                <a:ea typeface="Arial"/>
                <a:cs typeface="Arial"/>
                <a:sym typeface="Arial"/>
              </a:rPr>
              <a:t>Multiple-row Subquery</a:t>
            </a:r>
            <a:endParaRPr b="1" sz="2000">
              <a:solidFill>
                <a:srgbClr val="FF0000"/>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5"/>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sp>
        <p:nvSpPr>
          <p:cNvPr id="369" name="Google Shape;369;p55"/>
          <p:cNvSpPr txBox="1"/>
          <p:nvPr/>
        </p:nvSpPr>
        <p:spPr>
          <a:xfrm>
            <a:off x="0" y="-477054"/>
            <a:ext cx="8817991"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F5C99"/>
                </a:solidFill>
                <a:latin typeface="Arial"/>
                <a:ea typeface="Arial"/>
                <a:cs typeface="Arial"/>
                <a:sym typeface="Arial"/>
              </a:rPr>
              <a:t>VIEW </a:t>
            </a:r>
            <a:r>
              <a:rPr lang="en-US" sz="2000">
                <a:solidFill>
                  <a:schemeClr val="dk1"/>
                </a:solidFill>
                <a:latin typeface="Arial"/>
                <a:ea typeface="Arial"/>
                <a:cs typeface="Arial"/>
                <a:sym typeface="Arial"/>
              </a:rPr>
              <a:t>in</a:t>
            </a:r>
            <a:r>
              <a:rPr lang="en-US" sz="1800">
                <a:solidFill>
                  <a:schemeClr val="dk1"/>
                </a:solidFill>
                <a:latin typeface="Arial"/>
                <a:ea typeface="Arial"/>
                <a:cs typeface="Arial"/>
                <a:sym typeface="Arial"/>
              </a:rPr>
              <a:t> MySQL is a virtual table that is based on the result of a SELECT query.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doesn't store data itself; instead, it presents data from one or more underlying tables.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Views are useful for simplifying complex queries, abstracting data.</a:t>
            </a:r>
            <a:endParaRPr sz="1800">
              <a:solidFill>
                <a:schemeClr val="dk1"/>
              </a:solidFill>
              <a:latin typeface="Arial"/>
              <a:ea typeface="Arial"/>
              <a:cs typeface="Arial"/>
              <a:sym typeface="Arial"/>
            </a:endParaRPr>
          </a:p>
        </p:txBody>
      </p:sp>
      <p:pic>
        <p:nvPicPr>
          <p:cNvPr id="370" name="Google Shape;370;p55"/>
          <p:cNvPicPr preferRelativeResize="0"/>
          <p:nvPr/>
        </p:nvPicPr>
        <p:blipFill rotWithShape="1">
          <a:blip r:embed="rId4">
            <a:alphaModFix/>
          </a:blip>
          <a:srcRect b="0" l="0" r="0" t="0"/>
          <a:stretch/>
        </p:blipFill>
        <p:spPr>
          <a:xfrm>
            <a:off x="-274194" y="768926"/>
            <a:ext cx="6716558" cy="4260274"/>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6"/>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id="376" name="Google Shape;376;p56"/>
          <p:cNvPicPr preferRelativeResize="0"/>
          <p:nvPr/>
        </p:nvPicPr>
        <p:blipFill rotWithShape="1">
          <a:blip r:embed="rId4">
            <a:alphaModFix/>
          </a:blip>
          <a:srcRect b="0" l="0" r="0" t="0"/>
          <a:stretch/>
        </p:blipFill>
        <p:spPr>
          <a:xfrm>
            <a:off x="-103909" y="655889"/>
            <a:ext cx="5935484" cy="2865368"/>
          </a:xfrm>
          <a:prstGeom prst="rect">
            <a:avLst/>
          </a:prstGeom>
          <a:noFill/>
          <a:ln>
            <a:noFill/>
          </a:ln>
        </p:spPr>
      </p:pic>
      <p:sp>
        <p:nvSpPr>
          <p:cNvPr id="377" name="Google Shape;377;p56"/>
          <p:cNvSpPr txBox="1"/>
          <p:nvPr/>
        </p:nvSpPr>
        <p:spPr>
          <a:xfrm>
            <a:off x="145473" y="-369332"/>
            <a:ext cx="43651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SELECT * FROM ManagerEmployeeView;</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7"/>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sp>
        <p:nvSpPr>
          <p:cNvPr id="383" name="Google Shape;383;p57"/>
          <p:cNvSpPr/>
          <p:nvPr/>
        </p:nvSpPr>
        <p:spPr>
          <a:xfrm>
            <a:off x="0" y="-109954"/>
            <a:ext cx="10936264" cy="67710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F5C99"/>
              </a:buClr>
              <a:buSzPts val="1800"/>
              <a:buFont typeface="Arimo"/>
              <a:buNone/>
            </a:pPr>
            <a:r>
              <a:rPr b="1" i="0" lang="en-US" sz="1800" u="none" cap="none" strike="noStrike">
                <a:solidFill>
                  <a:srgbClr val="1F5C99"/>
                </a:solidFill>
                <a:latin typeface="Arimo"/>
                <a:ea typeface="Arimo"/>
                <a:cs typeface="Arimo"/>
                <a:sym typeface="Arimo"/>
              </a:rPr>
              <a:t>DROP TABLE</a:t>
            </a:r>
            <a:r>
              <a:rPr b="1" i="0" lang="en-US" sz="1800" u="none" cap="none" strike="noStrike">
                <a:solidFill>
                  <a:srgbClr val="1F5C99"/>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statement is used to </a:t>
            </a:r>
            <a:r>
              <a:rPr i="0" lang="en-US" sz="1800" u="none" cap="none" strike="noStrike">
                <a:solidFill>
                  <a:schemeClr val="dk1"/>
                </a:solidFill>
                <a:latin typeface="Arial"/>
                <a:ea typeface="Arial"/>
                <a:cs typeface="Arial"/>
                <a:sym typeface="Arial"/>
              </a:rPr>
              <a:t>delete a table </a:t>
            </a:r>
            <a:r>
              <a:rPr b="0" i="0" lang="en-US" sz="1800" u="none" cap="none" strike="noStrike">
                <a:solidFill>
                  <a:schemeClr val="dk1"/>
                </a:solidFill>
                <a:latin typeface="Arial"/>
                <a:ea typeface="Arial"/>
                <a:cs typeface="Arial"/>
                <a:sym typeface="Arial"/>
              </a:rPr>
              <a:t>from the database, including all its structure and data.</a:t>
            </a:r>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Once a table is dropped, it cannot be recovered unless there is a backup. </a:t>
            </a:r>
            <a:endParaRPr/>
          </a:p>
        </p:txBody>
      </p:sp>
      <p:sp>
        <p:nvSpPr>
          <p:cNvPr id="384" name="Google Shape;384;p57"/>
          <p:cNvSpPr txBox="1"/>
          <p:nvPr/>
        </p:nvSpPr>
        <p:spPr>
          <a:xfrm>
            <a:off x="434113" y="1023959"/>
            <a:ext cx="347712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DROP TABLE Employee;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8"/>
          <p:cNvPicPr preferRelativeResize="0"/>
          <p:nvPr/>
        </p:nvPicPr>
        <p:blipFill rotWithShape="1">
          <a:blip r:embed="rId3">
            <a:alphaModFix/>
          </a:blip>
          <a:srcRect b="0" l="0" r="0" t="0"/>
          <a:stretch/>
        </p:blipFill>
        <p:spPr>
          <a:xfrm>
            <a:off x="-633845" y="-1070263"/>
            <a:ext cx="13206845" cy="8427027"/>
          </a:xfrm>
          <a:prstGeom prst="rect">
            <a:avLst/>
          </a:prstGeom>
          <a:noFill/>
          <a:ln>
            <a:noFill/>
          </a:ln>
        </p:spPr>
      </p:pic>
      <p:sp>
        <p:nvSpPr>
          <p:cNvPr id="390" name="Google Shape;390;p58"/>
          <p:cNvSpPr txBox="1"/>
          <p:nvPr/>
        </p:nvSpPr>
        <p:spPr>
          <a:xfrm>
            <a:off x="132408" y="166256"/>
            <a:ext cx="42306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Bank Management System</a:t>
            </a:r>
            <a:r>
              <a:rPr lang="en-US" sz="1800">
                <a:solidFill>
                  <a:srgbClr val="1F5C99"/>
                </a:solidFill>
                <a:latin typeface="Arial"/>
                <a:ea typeface="Arial"/>
                <a:cs typeface="Arial"/>
                <a:sym typeface="Arial"/>
              </a:rPr>
              <a:t> </a:t>
            </a:r>
            <a:r>
              <a:rPr b="1" lang="en-US" sz="1800">
                <a:solidFill>
                  <a:srgbClr val="1F5C99"/>
                </a:solidFill>
                <a:latin typeface="Arial"/>
                <a:ea typeface="Arial"/>
                <a:cs typeface="Arial"/>
                <a:sym typeface="Arial"/>
              </a:rPr>
              <a:t>summary -: </a:t>
            </a:r>
            <a:endParaRPr b="1" sz="1800">
              <a:solidFill>
                <a:srgbClr val="1F5C99"/>
              </a:solidFill>
              <a:latin typeface="Arial"/>
              <a:ea typeface="Arial"/>
              <a:cs typeface="Arial"/>
              <a:sym typeface="Arial"/>
            </a:endParaRPr>
          </a:p>
        </p:txBody>
      </p:sp>
      <p:sp>
        <p:nvSpPr>
          <p:cNvPr id="391" name="Google Shape;391;p58"/>
          <p:cNvSpPr/>
          <p:nvPr/>
        </p:nvSpPr>
        <p:spPr>
          <a:xfrm>
            <a:off x="0" y="-184667"/>
            <a:ext cx="4769427" cy="619061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92" name="Google Shape;392;p58"/>
          <p:cNvSpPr txBox="1"/>
          <p:nvPr/>
        </p:nvSpPr>
        <p:spPr>
          <a:xfrm>
            <a:off x="727364" y="6858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58"/>
          <p:cNvSpPr/>
          <p:nvPr/>
        </p:nvSpPr>
        <p:spPr>
          <a:xfrm>
            <a:off x="0" y="-184666"/>
            <a:ext cx="264816"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4" name="Google Shape;394;p58"/>
          <p:cNvSpPr txBox="1"/>
          <p:nvPr/>
        </p:nvSpPr>
        <p:spPr>
          <a:xfrm>
            <a:off x="613064" y="85205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58"/>
          <p:cNvSpPr/>
          <p:nvPr/>
        </p:nvSpPr>
        <p:spPr>
          <a:xfrm>
            <a:off x="0" y="-184666"/>
            <a:ext cx="264816"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6" name="Google Shape;396;p58"/>
          <p:cNvSpPr/>
          <p:nvPr/>
        </p:nvSpPr>
        <p:spPr>
          <a:xfrm>
            <a:off x="0" y="-5707948"/>
            <a:ext cx="7422575" cy="1144928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BankManager</a:t>
            </a:r>
            <a:r>
              <a:rPr b="0" i="0" lang="en-US" sz="1800" u="none" cap="none" strike="noStrike">
                <a:solidFill>
                  <a:schemeClr val="dk1"/>
                </a:solidFill>
                <a:latin typeface="Arial"/>
                <a:ea typeface="Arial"/>
                <a:cs typeface="Arial"/>
                <a:sym typeface="Arial"/>
              </a:rPr>
              <a:t>: Stores information about bank managers (e.g., name, contact details).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Employee</a:t>
            </a:r>
            <a:r>
              <a:rPr b="0" i="0" lang="en-US" sz="1800" u="none" cap="none" strike="noStrike">
                <a:solidFill>
                  <a:schemeClr val="dk1"/>
                </a:solidFill>
                <a:latin typeface="Arial"/>
                <a:ea typeface="Arial"/>
                <a:cs typeface="Arial"/>
                <a:sym typeface="Arial"/>
              </a:rPr>
              <a:t>: Contains details about bank employees, linked to managers through a foreign key.</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Customer</a:t>
            </a:r>
            <a:r>
              <a:rPr b="0" i="0" lang="en-US" sz="1800" u="none" cap="none" strike="noStrike">
                <a:solidFill>
                  <a:schemeClr val="dk1"/>
                </a:solidFill>
                <a:latin typeface="Arial"/>
                <a:ea typeface="Arial"/>
                <a:cs typeface="Arial"/>
                <a:sym typeface="Arial"/>
              </a:rPr>
              <a:t>: Stores customer details such as name, contact, email, and address.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Accounts</a:t>
            </a:r>
            <a:r>
              <a:rPr b="0" i="0" lang="en-US" sz="1800" u="none" cap="none" strike="noStrike">
                <a:solidFill>
                  <a:schemeClr val="dk1"/>
                </a:solidFill>
                <a:latin typeface="Arial"/>
                <a:ea typeface="Arial"/>
                <a:cs typeface="Arial"/>
                <a:sym typeface="Arial"/>
              </a:rPr>
              <a:t>: Holds information on customer bank accounts, including balance and type.</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Deposit</a:t>
            </a:r>
            <a:r>
              <a:rPr b="0" i="0" lang="en-US" sz="1800" u="none" cap="none" strike="noStrike">
                <a:solidFill>
                  <a:schemeClr val="dk1"/>
                </a:solidFill>
                <a:latin typeface="Arial"/>
                <a:ea typeface="Arial"/>
                <a:cs typeface="Arial"/>
                <a:sym typeface="Arial"/>
              </a:rPr>
              <a:t>: Logs deposit transactions for accounts, with the deposit amount and date.</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Loans</a:t>
            </a:r>
            <a:r>
              <a:rPr b="0" i="0" lang="en-US" sz="1800" u="none" cap="none" strike="noStrike">
                <a:solidFill>
                  <a:schemeClr val="dk1"/>
                </a:solidFill>
                <a:latin typeface="Arial"/>
                <a:ea typeface="Arial"/>
                <a:cs typeface="Arial"/>
                <a:sym typeface="Arial"/>
              </a:rPr>
              <a:t>: Keeps track of loans issued to customers, including type, amount, and date. </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9"/>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descr="A group of people standing next to a bank&#10;&#10;Description automatically generated" id="402" name="Google Shape;402;p59"/>
          <p:cNvPicPr preferRelativeResize="0"/>
          <p:nvPr/>
        </p:nvPicPr>
        <p:blipFill rotWithShape="1">
          <a:blip r:embed="rId4">
            <a:alphaModFix/>
          </a:blip>
          <a:srcRect b="0" l="0" r="0" t="0"/>
          <a:stretch/>
        </p:blipFill>
        <p:spPr>
          <a:xfrm>
            <a:off x="-1215736" y="-1518652"/>
            <a:ext cx="13629408" cy="8971972"/>
          </a:xfrm>
          <a:prstGeom prst="rect">
            <a:avLst/>
          </a:prstGeom>
          <a:noFill/>
          <a:ln>
            <a:noFill/>
          </a:ln>
        </p:spPr>
      </p:pic>
      <p:sp>
        <p:nvSpPr>
          <p:cNvPr id="403" name="Google Shape;403;p59"/>
          <p:cNvSpPr/>
          <p:nvPr/>
        </p:nvSpPr>
        <p:spPr>
          <a:xfrm>
            <a:off x="2410691" y="5814443"/>
            <a:ext cx="4859397"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400" cap="none">
                <a:solidFill>
                  <a:schemeClr val="accent5"/>
                </a:solidFill>
                <a:latin typeface="Arial"/>
                <a:ea typeface="Arial"/>
                <a:cs typeface="Arial"/>
                <a:sym typeface="Arial"/>
              </a:rPr>
              <a:t>THANKU YOU</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7"/>
          <p:cNvPicPr preferRelativeResize="0"/>
          <p:nvPr/>
        </p:nvPicPr>
        <p:blipFill rotWithShape="1">
          <a:blip r:embed="rId3">
            <a:alphaModFix/>
          </a:blip>
          <a:srcRect b="0" l="0" r="0" t="0"/>
          <a:stretch/>
        </p:blipFill>
        <p:spPr>
          <a:xfrm>
            <a:off x="-1219201" y="-508722"/>
            <a:ext cx="13615555" cy="8509722"/>
          </a:xfrm>
          <a:prstGeom prst="rect">
            <a:avLst/>
          </a:prstGeom>
          <a:noFill/>
          <a:ln>
            <a:noFill/>
          </a:ln>
        </p:spPr>
      </p:pic>
      <p:sp>
        <p:nvSpPr>
          <p:cNvPr id="110" name="Google Shape;110;p17"/>
          <p:cNvSpPr txBox="1"/>
          <p:nvPr/>
        </p:nvSpPr>
        <p:spPr>
          <a:xfrm>
            <a:off x="5559137" y="1184564"/>
            <a:ext cx="527858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F4861"/>
                </a:solidFill>
                <a:latin typeface="Arial"/>
                <a:ea typeface="Arial"/>
                <a:cs typeface="Arial"/>
                <a:sym typeface="Arial"/>
              </a:rPr>
              <a:t> </a:t>
            </a:r>
            <a:endParaRPr/>
          </a:p>
          <a:p>
            <a:pPr indent="0" lvl="0" marL="0" marR="0" rtl="0" algn="l">
              <a:spcBef>
                <a:spcPts val="0"/>
              </a:spcBef>
              <a:spcAft>
                <a:spcPts val="0"/>
              </a:spcAft>
              <a:buNone/>
            </a:pPr>
            <a:r>
              <a:rPr b="1" lang="en-US" sz="3600">
                <a:solidFill>
                  <a:srgbClr val="0F4861"/>
                </a:solidFill>
                <a:latin typeface="Arial"/>
                <a:ea typeface="Arial"/>
                <a:cs typeface="Arial"/>
                <a:sym typeface="Arial"/>
              </a:rPr>
              <a:t> </a:t>
            </a:r>
            <a:endParaRPr b="1" sz="3600">
              <a:solidFill>
                <a:srgbClr val="0F4861"/>
              </a:solidFill>
              <a:latin typeface="Arial"/>
              <a:ea typeface="Arial"/>
              <a:cs typeface="Arial"/>
              <a:sym typeface="Arial"/>
            </a:endParaRPr>
          </a:p>
        </p:txBody>
      </p:sp>
      <p:sp>
        <p:nvSpPr>
          <p:cNvPr id="111" name="Google Shape;111;p17"/>
          <p:cNvSpPr txBox="1"/>
          <p:nvPr/>
        </p:nvSpPr>
        <p:spPr>
          <a:xfrm>
            <a:off x="5922818" y="2213264"/>
            <a:ext cx="4651979"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 have 6 types Off MANAGEMENT SYSTEAM</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1 – BANK MANAGER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2 -  EMPLOYEE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3 -  CUSTMORE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4 -  ACCOUNTS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5 – DEPOSITE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6  - LOANS</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8"/>
          <p:cNvSpPr txBox="1"/>
          <p:nvPr/>
        </p:nvSpPr>
        <p:spPr>
          <a:xfrm>
            <a:off x="674209" y="242859"/>
            <a:ext cx="9125700" cy="369300"/>
          </a:xfrm>
          <a:prstGeom prst="rect">
            <a:avLst/>
          </a:prstGeom>
          <a:solidFill>
            <a:srgbClr val="5ECBF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OBJECTIVE OF THE PROJECT  -:</a:t>
            </a:r>
            <a:endParaRPr/>
          </a:p>
        </p:txBody>
      </p:sp>
      <p:sp>
        <p:nvSpPr>
          <p:cNvPr id="117" name="Google Shape;117;p18"/>
          <p:cNvSpPr txBox="1"/>
          <p:nvPr/>
        </p:nvSpPr>
        <p:spPr>
          <a:xfrm>
            <a:off x="674199" y="1083321"/>
            <a:ext cx="7044900" cy="2862900"/>
          </a:xfrm>
          <a:prstGeom prst="rect">
            <a:avLst/>
          </a:prstGeom>
          <a:solidFill>
            <a:srgbClr val="5ECBF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The objective of a Bank Management System project is to developa software solution that </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efficiently manages banking operations such as account creation,</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 transactions, balance management, loan processing, and customer data handling. </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The system aims to streamline banking processes, improve accuracy, enhance customer service, </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and ensure secure and user-friendly interaction for both customers and bank employees.</a:t>
            </a:r>
            <a:endParaRPr b="1" sz="1800">
              <a:solidFill>
                <a:schemeClr val="dk1"/>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9"/>
          <p:cNvPicPr preferRelativeResize="0"/>
          <p:nvPr/>
        </p:nvPicPr>
        <p:blipFill rotWithShape="1">
          <a:blip r:embed="rId3">
            <a:alphaModFix/>
          </a:blip>
          <a:srcRect b="0" l="0" r="0" t="0"/>
          <a:stretch/>
        </p:blipFill>
        <p:spPr>
          <a:xfrm>
            <a:off x="-571500" y="-1091045"/>
            <a:ext cx="13206845" cy="8427027"/>
          </a:xfrm>
          <a:prstGeom prst="rect">
            <a:avLst/>
          </a:prstGeom>
          <a:noFill/>
          <a:ln>
            <a:noFill/>
          </a:ln>
        </p:spPr>
      </p:pic>
      <p:pic>
        <p:nvPicPr>
          <p:cNvPr id="123" name="Google Shape;123;p19"/>
          <p:cNvPicPr preferRelativeResize="0"/>
          <p:nvPr/>
        </p:nvPicPr>
        <p:blipFill rotWithShape="1">
          <a:blip r:embed="rId4">
            <a:alphaModFix/>
          </a:blip>
          <a:srcRect b="0" l="0" r="0" t="0"/>
          <a:stretch/>
        </p:blipFill>
        <p:spPr>
          <a:xfrm>
            <a:off x="-133079" y="1226128"/>
            <a:ext cx="7427495" cy="5049984"/>
          </a:xfrm>
          <a:prstGeom prst="rect">
            <a:avLst/>
          </a:prstGeom>
          <a:noFill/>
          <a:ln>
            <a:noFill/>
          </a:ln>
        </p:spPr>
      </p:pic>
      <p:sp>
        <p:nvSpPr>
          <p:cNvPr id="124" name="Google Shape;124;p19"/>
          <p:cNvSpPr txBox="1"/>
          <p:nvPr/>
        </p:nvSpPr>
        <p:spPr>
          <a:xfrm>
            <a:off x="384464" y="-322118"/>
            <a:ext cx="8577861"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F5C99"/>
                </a:solidFill>
                <a:latin typeface="Arial"/>
                <a:ea typeface="Arial"/>
                <a:cs typeface="Arial"/>
                <a:sym typeface="Arial"/>
              </a:rPr>
              <a:t>ER diagram</a:t>
            </a:r>
            <a:r>
              <a:rPr lang="en-US" sz="2000">
                <a:solidFill>
                  <a:srgbClr val="1F5C99"/>
                </a:solidFill>
                <a:latin typeface="Arial"/>
                <a:ea typeface="Arial"/>
                <a:cs typeface="Arial"/>
                <a:sym typeface="Arial"/>
              </a:rPr>
              <a:t> </a:t>
            </a:r>
            <a:r>
              <a:rPr lang="en-US" sz="1800">
                <a:solidFill>
                  <a:srgbClr val="1F5C99"/>
                </a:solidFill>
                <a:latin typeface="Arial"/>
                <a:ea typeface="Arial"/>
                <a:cs typeface="Arial"/>
                <a:sym typeface="Arial"/>
              </a:rPr>
              <a:t>(Entity-Relationship diagram) is a visual representation of the entities in</a:t>
            </a:r>
            <a:endParaRPr/>
          </a:p>
          <a:p>
            <a:pPr indent="0" lvl="0" marL="0" marR="0" rtl="0" algn="l">
              <a:spcBef>
                <a:spcPts val="0"/>
              </a:spcBef>
              <a:spcAft>
                <a:spcPts val="0"/>
              </a:spcAft>
              <a:buNone/>
            </a:pPr>
            <a:r>
              <a:rPr lang="en-US" sz="1800">
                <a:solidFill>
                  <a:srgbClr val="1F5C99"/>
                </a:solidFill>
                <a:latin typeface="Arial"/>
                <a:ea typeface="Arial"/>
                <a:cs typeface="Arial"/>
                <a:sym typeface="Arial"/>
              </a:rPr>
              <a:t> a database and the relationships between them. </a:t>
            </a:r>
            <a:endParaRPr sz="1800">
              <a:solidFill>
                <a:srgbClr val="1F5C99"/>
              </a:solidFill>
              <a:latin typeface="Arial"/>
              <a:ea typeface="Arial"/>
              <a:cs typeface="Arial"/>
              <a:sym typeface="Arial"/>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rotWithShape="1">
          <a:blip r:embed="rId3">
            <a:alphaModFix/>
          </a:blip>
          <a:srcRect b="0" l="0" r="0" t="0"/>
          <a:stretch/>
        </p:blipFill>
        <p:spPr>
          <a:xfrm>
            <a:off x="-969817" y="-1465118"/>
            <a:ext cx="13968844" cy="8977745"/>
          </a:xfrm>
          <a:prstGeom prst="rect">
            <a:avLst/>
          </a:prstGeom>
          <a:noFill/>
          <a:ln>
            <a:noFill/>
          </a:ln>
        </p:spPr>
      </p:pic>
      <p:sp>
        <p:nvSpPr>
          <p:cNvPr id="130" name="Google Shape;130;p20"/>
          <p:cNvSpPr txBox="1"/>
          <p:nvPr/>
        </p:nvSpPr>
        <p:spPr>
          <a:xfrm>
            <a:off x="-374073" y="-145472"/>
            <a:ext cx="29258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F5C99"/>
                </a:solidFill>
                <a:latin typeface="Arial"/>
                <a:ea typeface="Arial"/>
                <a:cs typeface="Arial"/>
                <a:sym typeface="Arial"/>
              </a:rPr>
              <a:t>CREATE DATABASE </a:t>
            </a:r>
            <a:endParaRPr b="1" sz="2400">
              <a:solidFill>
                <a:srgbClr val="1F5C99"/>
              </a:solidFill>
              <a:latin typeface="Arial"/>
              <a:ea typeface="Arial"/>
              <a:cs typeface="Arial"/>
              <a:sym typeface="Arial"/>
            </a:endParaRPr>
          </a:p>
        </p:txBody>
      </p:sp>
      <p:pic>
        <p:nvPicPr>
          <p:cNvPr id="131" name="Google Shape;131;p20"/>
          <p:cNvPicPr preferRelativeResize="0"/>
          <p:nvPr/>
        </p:nvPicPr>
        <p:blipFill rotWithShape="1">
          <a:blip r:embed="rId4">
            <a:alphaModFix/>
          </a:blip>
          <a:srcRect b="0" l="0" r="0" t="0"/>
          <a:stretch/>
        </p:blipFill>
        <p:spPr>
          <a:xfrm>
            <a:off x="-537429" y="653898"/>
            <a:ext cx="6044611" cy="1684057"/>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1"/>
          <p:cNvPicPr preferRelativeResize="0"/>
          <p:nvPr/>
        </p:nvPicPr>
        <p:blipFill rotWithShape="1">
          <a:blip r:embed="rId3">
            <a:alphaModFix/>
          </a:blip>
          <a:srcRect b="0" l="0" r="0" t="0"/>
          <a:stretch/>
        </p:blipFill>
        <p:spPr>
          <a:xfrm>
            <a:off x="-550718" y="-1766456"/>
            <a:ext cx="12458700" cy="8624456"/>
          </a:xfrm>
          <a:prstGeom prst="rect">
            <a:avLst/>
          </a:prstGeom>
          <a:noFill/>
          <a:ln>
            <a:noFill/>
          </a:ln>
        </p:spPr>
      </p:pic>
      <p:sp>
        <p:nvSpPr>
          <p:cNvPr id="137" name="Google Shape;137;p21"/>
          <p:cNvSpPr txBox="1"/>
          <p:nvPr/>
        </p:nvSpPr>
        <p:spPr>
          <a:xfrm>
            <a:off x="862445" y="-197427"/>
            <a:ext cx="23356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5C99"/>
                </a:solidFill>
                <a:latin typeface="Arial"/>
                <a:ea typeface="Arial"/>
                <a:cs typeface="Arial"/>
                <a:sym typeface="Arial"/>
              </a:rPr>
              <a:t>1 – EMPLOYEE TABLE</a:t>
            </a:r>
            <a:endParaRPr b="1" sz="1800">
              <a:solidFill>
                <a:srgbClr val="1F5C99"/>
              </a:solidFill>
              <a:latin typeface="Arial"/>
              <a:ea typeface="Arial"/>
              <a:cs typeface="Arial"/>
              <a:sym typeface="Arial"/>
            </a:endParaRPr>
          </a:p>
        </p:txBody>
      </p:sp>
      <p:pic>
        <p:nvPicPr>
          <p:cNvPr id="138" name="Google Shape;138;p21"/>
          <p:cNvPicPr preferRelativeResize="0"/>
          <p:nvPr/>
        </p:nvPicPr>
        <p:blipFill rotWithShape="1">
          <a:blip r:embed="rId4">
            <a:alphaModFix/>
          </a:blip>
          <a:srcRect b="0" l="0" r="0" t="0"/>
          <a:stretch/>
        </p:blipFill>
        <p:spPr>
          <a:xfrm>
            <a:off x="-550718" y="1010235"/>
            <a:ext cx="6774873" cy="3224874"/>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